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2" r:id="rId4"/>
    <p:sldMasterId id="2147483723" r:id="rId5"/>
    <p:sldMasterId id="2147483724" r:id="rId6"/>
    <p:sldMasterId id="2147483725" r:id="rId7"/>
    <p:sldMasterId id="2147483726" r:id="rId8"/>
    <p:sldMasterId id="214748372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Lst>
  <p:sldSz cy="5143500" cx="9144000"/>
  <p:notesSz cx="6858000" cy="9144000"/>
  <p:embeddedFontLst>
    <p:embeddedFont>
      <p:font typeface="Raleway"/>
      <p:regular r:id="rId47"/>
      <p:bold r:id="rId48"/>
      <p:italic r:id="rId49"/>
      <p:boldItalic r:id="rId50"/>
    </p:embeddedFont>
    <p:embeddedFont>
      <p:font typeface="Roboto"/>
      <p:regular r:id="rId51"/>
      <p:bold r:id="rId52"/>
      <p:italic r:id="rId53"/>
      <p:boldItalic r:id="rId54"/>
    </p:embeddedFont>
    <p:embeddedFont>
      <p:font typeface="Lato"/>
      <p:regular r:id="rId55"/>
      <p:bold r:id="rId56"/>
      <p:italic r:id="rId57"/>
      <p:boldItalic r:id="rId58"/>
    </p:embeddedFont>
    <p:embeddedFont>
      <p:font typeface="Permanent Marker"/>
      <p:regular r:id="rId59"/>
    </p:embeddedFont>
    <p:embeddedFont>
      <p:font typeface="Francois One"/>
      <p:regular r:id="rId60"/>
    </p:embeddedFont>
    <p:embeddedFont>
      <p:font typeface="Oswald"/>
      <p:regular r:id="rId61"/>
      <p:bold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Raleway-bold.fntdata"/><Relationship Id="rId47" Type="http://schemas.openxmlformats.org/officeDocument/2006/relationships/font" Target="fonts/Raleway-regular.fntdata"/><Relationship Id="rId49" Type="http://schemas.openxmlformats.org/officeDocument/2006/relationships/font" Target="fonts/Raleway-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Oswald-bold.fntdata"/><Relationship Id="rId61" Type="http://schemas.openxmlformats.org/officeDocument/2006/relationships/font" Target="fonts/Oswald-regular.fntdata"/><Relationship Id="rId20" Type="http://schemas.openxmlformats.org/officeDocument/2006/relationships/slide" Target="slides/slide10.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2.xml"/><Relationship Id="rId66" Type="http://schemas.openxmlformats.org/officeDocument/2006/relationships/font" Target="fonts/CenturyGothic-boldItalic.fntdata"/><Relationship Id="rId21" Type="http://schemas.openxmlformats.org/officeDocument/2006/relationships/slide" Target="slides/slide11.xml"/><Relationship Id="rId65" Type="http://schemas.openxmlformats.org/officeDocument/2006/relationships/font" Target="fonts/CenturyGothic-italic.fntdata"/><Relationship Id="rId24" Type="http://schemas.openxmlformats.org/officeDocument/2006/relationships/slide" Target="slides/slide14.xml"/><Relationship Id="rId23" Type="http://schemas.openxmlformats.org/officeDocument/2006/relationships/slide" Target="slides/slide13.xml"/><Relationship Id="rId60" Type="http://schemas.openxmlformats.org/officeDocument/2006/relationships/font" Target="fonts/FrancoisOne-regular.fntdata"/><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Roboto-regular.fntdata"/><Relationship Id="rId50" Type="http://schemas.openxmlformats.org/officeDocument/2006/relationships/font" Target="fonts/Raleway-boldItalic.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1.xml"/><Relationship Id="rId55" Type="http://schemas.openxmlformats.org/officeDocument/2006/relationships/font" Target="fonts/Lato-regular.fntdata"/><Relationship Id="rId10" Type="http://schemas.openxmlformats.org/officeDocument/2006/relationships/notesMaster" Target="notesMasters/notesMaster1.xml"/><Relationship Id="rId54" Type="http://schemas.openxmlformats.org/officeDocument/2006/relationships/font" Target="fonts/Roboto-boldItalic.fntdata"/><Relationship Id="rId13" Type="http://schemas.openxmlformats.org/officeDocument/2006/relationships/slide" Target="slides/slide3.xml"/><Relationship Id="rId57" Type="http://schemas.openxmlformats.org/officeDocument/2006/relationships/font" Target="fonts/Lato-italic.fntdata"/><Relationship Id="rId12" Type="http://schemas.openxmlformats.org/officeDocument/2006/relationships/slide" Target="slides/slide2.xml"/><Relationship Id="rId56" Type="http://schemas.openxmlformats.org/officeDocument/2006/relationships/font" Target="fonts/Lato-bold.fntdata"/><Relationship Id="rId15" Type="http://schemas.openxmlformats.org/officeDocument/2006/relationships/slide" Target="slides/slide5.xml"/><Relationship Id="rId59" Type="http://schemas.openxmlformats.org/officeDocument/2006/relationships/font" Target="fonts/PermanentMarker-regular.fntdata"/><Relationship Id="rId14" Type="http://schemas.openxmlformats.org/officeDocument/2006/relationships/slide" Target="slides/slide4.xml"/><Relationship Id="rId58" Type="http://schemas.openxmlformats.org/officeDocument/2006/relationships/font" Target="fonts/Lato-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d52f8ed2fe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1d52f8ed2fe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450">
                <a:solidFill>
                  <a:srgbClr val="0B0C0C"/>
                </a:solidFill>
                <a:highlight>
                  <a:srgbClr val="FFFFFF"/>
                </a:highlight>
              </a:rPr>
              <a:t>Welcome to this short overview </a:t>
            </a:r>
            <a:endParaRPr sz="1450">
              <a:solidFill>
                <a:srgbClr val="0B0C0C"/>
              </a:solidFill>
              <a:highlight>
                <a:srgbClr val="FFFFFF"/>
              </a:highlight>
            </a:endParaRPr>
          </a:p>
          <a:p>
            <a:pPr indent="0" lvl="0" marL="0" rtl="0" algn="l">
              <a:lnSpc>
                <a:spcPct val="100000"/>
              </a:lnSpc>
              <a:spcBef>
                <a:spcPts val="0"/>
              </a:spcBef>
              <a:spcAft>
                <a:spcPts val="0"/>
              </a:spcAft>
              <a:buSzPts val="1100"/>
              <a:buNone/>
            </a:pPr>
            <a:r>
              <a:t/>
            </a:r>
            <a:endParaRPr sz="1450">
              <a:solidFill>
                <a:srgbClr val="0B0C0C"/>
              </a:solidFill>
              <a:highlight>
                <a:srgbClr val="FFFFFF"/>
              </a:highlight>
            </a:endParaRPr>
          </a:p>
          <a:p>
            <a:pPr indent="0" lvl="0" marL="0" rtl="0" algn="l">
              <a:lnSpc>
                <a:spcPct val="100000"/>
              </a:lnSpc>
              <a:spcBef>
                <a:spcPts val="0"/>
              </a:spcBef>
              <a:spcAft>
                <a:spcPts val="0"/>
              </a:spcAft>
              <a:buSzPts val="1100"/>
              <a:buNone/>
            </a:pPr>
            <a:r>
              <a:rPr lang="en" sz="1450">
                <a:solidFill>
                  <a:srgbClr val="0B0C0C"/>
                </a:solidFill>
                <a:highlight>
                  <a:srgbClr val="FFFFFF"/>
                </a:highlight>
              </a:rPr>
              <a:t>This review explores the literature relating to the field of computing education. Its purpose is to identify factors that can contribute to high-quality school computing curriculums, assessment, pedagogy and systems. We will use this understanding of subject quality to examine how computing is taught in England’s schools.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98c79e727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298c79e727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98c79e727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98c79e727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98c79e727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298c79e727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98c79e727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98c79e727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98c79e727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98c79e727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98c79e727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98c79e727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Issues: Time! Everyone? busy - but who has an overview? Reveals lots about protocols - if you have the right lens (prior knowledge) - do pupils have this?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98c79e727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98c79e727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98c79e727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98c79e727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98c79e727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298c79e727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98c79e727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98c79e727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d52f8ed2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d52f8ed2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55600" rtl="0" algn="l">
              <a:lnSpc>
                <a:spcPct val="115000"/>
              </a:lnSpc>
              <a:spcBef>
                <a:spcPts val="1200"/>
              </a:spcBef>
              <a:spcAft>
                <a:spcPts val="0"/>
              </a:spcAft>
              <a:buClr>
                <a:schemeClr val="dk1"/>
              </a:buClr>
              <a:buSzPts val="1100"/>
              <a:buFont typeface="Arial"/>
              <a:buNone/>
            </a:pPr>
            <a:r>
              <a:rPr lang="en">
                <a:solidFill>
                  <a:schemeClr val="dk1"/>
                </a:solidFill>
              </a:rPr>
              <a:t>Ofsted (2022) </a:t>
            </a:r>
            <a:r>
              <a:rPr i="1" lang="en">
                <a:solidFill>
                  <a:schemeClr val="dk1"/>
                </a:solidFill>
              </a:rPr>
              <a:t>Research review series: Computing</a:t>
            </a:r>
            <a:r>
              <a:rPr lang="en">
                <a:solidFill>
                  <a:schemeClr val="dk1"/>
                </a:solidFill>
              </a:rPr>
              <a:t>, </a:t>
            </a:r>
            <a:r>
              <a:rPr i="1" lang="en">
                <a:solidFill>
                  <a:schemeClr val="dk1"/>
                </a:solidFill>
              </a:rPr>
              <a:t>GOV.UK</a:t>
            </a:r>
            <a:r>
              <a:rPr lang="en">
                <a:solidFill>
                  <a:schemeClr val="dk1"/>
                </a:solidFill>
              </a:rPr>
              <a:t>. GOV.UK. Available at: https://www.gov.uk/government/publications/research-review-series-computing (Accessed: January 15, 2023).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98c79e7275_2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298c79e7275_2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98c79e7275_1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298c79e7275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98c79e7275_1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98c79e7275_1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98c79e7275_2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298c79e7275_2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98c79e7275_2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298c79e7275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98c79e7275_2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98c79e7275_2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98c79e7275_2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298c79e7275_2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98c79e7275_2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98c79e7275_2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d52f8ed2fe_2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d52f8ed2fe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Four levels of complexity (y axis)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98c79e7275_1_535: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g298c79e7275_1_535: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12" name="Google Shape;812;g298c79e7275_1_535: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d52f8ed2fe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d52f8ed2fe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298c79e7275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298c79e7275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298c79e7275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298c79e7275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98c79e7275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298c79e7275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98c79e7275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298c79e7275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98c79e7275_2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98c79e7275_2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d52f8ed2fe_2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d52f8ed2fe_2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298c79e7275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298c79e7275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98c79e72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98c79e72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98c79e72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298c79e72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98c79e727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98c79e727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98c79e7275_4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98c79e7275_4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g298c79e7275_4_1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98c79e7275_4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98c79e7275_4_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g298c79e7275_4_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98c79e7275_4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98c79e7275_4_1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298c79e7275_4_1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ctrTitle"/>
          </p:nvPr>
        </p:nvSpPr>
        <p:spPr>
          <a:xfrm>
            <a:off x="485875" y="264475"/>
            <a:ext cx="8183700" cy="14736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57" name="Google Shape;57;p14"/>
          <p:cNvSpPr txBox="1"/>
          <p:nvPr>
            <p:ph idx="1" type="subTitle"/>
          </p:nvPr>
        </p:nvSpPr>
        <p:spPr>
          <a:xfrm>
            <a:off x="485875" y="1738075"/>
            <a:ext cx="8183700" cy="861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58" name="Google Shape;58;p1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9" name="Shape 59"/>
        <p:cNvGrpSpPr/>
        <p:nvPr/>
      </p:nvGrpSpPr>
      <p:grpSpPr>
        <a:xfrm>
          <a:off x="0" y="0"/>
          <a:ext cx="0" cy="0"/>
          <a:chOff x="0" y="0"/>
          <a:chExt cx="0" cy="0"/>
        </a:xfrm>
      </p:grpSpPr>
      <p:sp>
        <p:nvSpPr>
          <p:cNvPr id="60" name="Google Shape;60;p1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61" name="Google Shape;6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2" name="Google Shape;62;p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6"/>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6"/>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3600"/>
              <a:buNone/>
              <a:defRPr sz="3600"/>
            </a:lvl1pPr>
            <a:lvl2pPr lvl="1" rtl="0" algn="l">
              <a:lnSpc>
                <a:spcPct val="100000"/>
              </a:lnSpc>
              <a:spcBef>
                <a:spcPts val="0"/>
              </a:spcBef>
              <a:spcAft>
                <a:spcPts val="0"/>
              </a:spcAft>
              <a:buSzPts val="3600"/>
              <a:buNone/>
              <a:defRPr sz="3600"/>
            </a:lvl2pPr>
            <a:lvl3pPr lvl="2" rtl="0" algn="l">
              <a:lnSpc>
                <a:spcPct val="100000"/>
              </a:lnSpc>
              <a:spcBef>
                <a:spcPts val="0"/>
              </a:spcBef>
              <a:spcAft>
                <a:spcPts val="0"/>
              </a:spcAft>
              <a:buSzPts val="3600"/>
              <a:buNone/>
              <a:defRPr sz="3600"/>
            </a:lvl3pPr>
            <a:lvl4pPr lvl="3" rtl="0" algn="l">
              <a:lnSpc>
                <a:spcPct val="100000"/>
              </a:lnSpc>
              <a:spcBef>
                <a:spcPts val="0"/>
              </a:spcBef>
              <a:spcAft>
                <a:spcPts val="0"/>
              </a:spcAft>
              <a:buSzPts val="3600"/>
              <a:buNone/>
              <a:defRPr sz="3600"/>
            </a:lvl4pPr>
            <a:lvl5pPr lvl="4" rtl="0" algn="l">
              <a:lnSpc>
                <a:spcPct val="100000"/>
              </a:lnSpc>
              <a:spcBef>
                <a:spcPts val="0"/>
              </a:spcBef>
              <a:spcAft>
                <a:spcPts val="0"/>
              </a:spcAft>
              <a:buSzPts val="3600"/>
              <a:buNone/>
              <a:defRPr sz="3600"/>
            </a:lvl5pPr>
            <a:lvl6pPr lvl="5" rtl="0" algn="l">
              <a:lnSpc>
                <a:spcPct val="100000"/>
              </a:lnSpc>
              <a:spcBef>
                <a:spcPts val="0"/>
              </a:spcBef>
              <a:spcAft>
                <a:spcPts val="0"/>
              </a:spcAft>
              <a:buSzPts val="3600"/>
              <a:buNone/>
              <a:defRPr sz="3600"/>
            </a:lvl6pPr>
            <a:lvl7pPr lvl="6" rtl="0" algn="l">
              <a:lnSpc>
                <a:spcPct val="100000"/>
              </a:lnSpc>
              <a:spcBef>
                <a:spcPts val="0"/>
              </a:spcBef>
              <a:spcAft>
                <a:spcPts val="0"/>
              </a:spcAft>
              <a:buSzPts val="3600"/>
              <a:buNone/>
              <a:defRPr sz="3600"/>
            </a:lvl7pPr>
            <a:lvl8pPr lvl="7" rtl="0" algn="l">
              <a:lnSpc>
                <a:spcPct val="100000"/>
              </a:lnSpc>
              <a:spcBef>
                <a:spcPts val="0"/>
              </a:spcBef>
              <a:spcAft>
                <a:spcPts val="0"/>
              </a:spcAft>
              <a:buSzPts val="3600"/>
              <a:buNone/>
              <a:defRPr sz="3600"/>
            </a:lvl8pPr>
            <a:lvl9pPr lvl="8" rtl="0" algn="l">
              <a:lnSpc>
                <a:spcPct val="100000"/>
              </a:lnSpc>
              <a:spcBef>
                <a:spcPts val="0"/>
              </a:spcBef>
              <a:spcAft>
                <a:spcPts val="0"/>
              </a:spcAft>
              <a:buSzPts val="3600"/>
              <a:buNone/>
              <a:defRPr sz="3600"/>
            </a:lvl9pPr>
          </a:lstStyle>
          <a:p/>
        </p:txBody>
      </p:sp>
      <p:sp>
        <p:nvSpPr>
          <p:cNvPr id="66" name="Google Shape;66;p1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69" name="Google Shape;69;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0" name="Google Shape;70;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1" name="Google Shape;71;p1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74" name="Google Shape;74;p1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7" name="Google Shape;77;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78" name="Google Shape;78;p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490250" y="526350"/>
            <a:ext cx="5604000" cy="40908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100000"/>
              </a:lnSpc>
              <a:spcBef>
                <a:spcPts val="0"/>
              </a:spcBef>
              <a:spcAft>
                <a:spcPts val="0"/>
              </a:spcAft>
              <a:buClr>
                <a:schemeClr val="lt1"/>
              </a:buClr>
              <a:buSzPts val="4800"/>
              <a:buNone/>
              <a:defRPr sz="4800">
                <a:solidFill>
                  <a:schemeClr val="lt1"/>
                </a:solidFill>
              </a:defRPr>
            </a:lvl2pPr>
            <a:lvl3pPr lvl="2" rtl="0" algn="l">
              <a:lnSpc>
                <a:spcPct val="100000"/>
              </a:lnSpc>
              <a:spcBef>
                <a:spcPts val="0"/>
              </a:spcBef>
              <a:spcAft>
                <a:spcPts val="0"/>
              </a:spcAft>
              <a:buClr>
                <a:schemeClr val="lt1"/>
              </a:buClr>
              <a:buSzPts val="4800"/>
              <a:buNone/>
              <a:defRPr sz="4800">
                <a:solidFill>
                  <a:schemeClr val="lt1"/>
                </a:solidFill>
              </a:defRPr>
            </a:lvl3pPr>
            <a:lvl4pPr lvl="3" rtl="0" algn="l">
              <a:lnSpc>
                <a:spcPct val="100000"/>
              </a:lnSpc>
              <a:spcBef>
                <a:spcPts val="0"/>
              </a:spcBef>
              <a:spcAft>
                <a:spcPts val="0"/>
              </a:spcAft>
              <a:buClr>
                <a:schemeClr val="lt1"/>
              </a:buClr>
              <a:buSzPts val="4800"/>
              <a:buNone/>
              <a:defRPr sz="4800">
                <a:solidFill>
                  <a:schemeClr val="lt1"/>
                </a:solidFill>
              </a:defRPr>
            </a:lvl4pPr>
            <a:lvl5pPr lvl="4" rtl="0" algn="l">
              <a:lnSpc>
                <a:spcPct val="100000"/>
              </a:lnSpc>
              <a:spcBef>
                <a:spcPts val="0"/>
              </a:spcBef>
              <a:spcAft>
                <a:spcPts val="0"/>
              </a:spcAft>
              <a:buClr>
                <a:schemeClr val="lt1"/>
              </a:buClr>
              <a:buSzPts val="4800"/>
              <a:buNone/>
              <a:defRPr sz="4800">
                <a:solidFill>
                  <a:schemeClr val="lt1"/>
                </a:solidFill>
              </a:defRPr>
            </a:lvl5pPr>
            <a:lvl6pPr lvl="5" rtl="0" algn="l">
              <a:lnSpc>
                <a:spcPct val="100000"/>
              </a:lnSpc>
              <a:spcBef>
                <a:spcPts val="0"/>
              </a:spcBef>
              <a:spcAft>
                <a:spcPts val="0"/>
              </a:spcAft>
              <a:buClr>
                <a:schemeClr val="lt1"/>
              </a:buClr>
              <a:buSzPts val="4800"/>
              <a:buNone/>
              <a:defRPr sz="4800">
                <a:solidFill>
                  <a:schemeClr val="lt1"/>
                </a:solidFill>
              </a:defRPr>
            </a:lvl6pPr>
            <a:lvl7pPr lvl="6" rtl="0" algn="l">
              <a:lnSpc>
                <a:spcPct val="100000"/>
              </a:lnSpc>
              <a:spcBef>
                <a:spcPts val="0"/>
              </a:spcBef>
              <a:spcAft>
                <a:spcPts val="0"/>
              </a:spcAft>
              <a:buClr>
                <a:schemeClr val="lt1"/>
              </a:buClr>
              <a:buSzPts val="4800"/>
              <a:buNone/>
              <a:defRPr sz="4800">
                <a:solidFill>
                  <a:schemeClr val="lt1"/>
                </a:solidFill>
              </a:defRPr>
            </a:lvl7pPr>
            <a:lvl8pPr lvl="7" rtl="0" algn="l">
              <a:lnSpc>
                <a:spcPct val="100000"/>
              </a:lnSpc>
              <a:spcBef>
                <a:spcPts val="0"/>
              </a:spcBef>
              <a:spcAft>
                <a:spcPts val="0"/>
              </a:spcAft>
              <a:buClr>
                <a:schemeClr val="lt1"/>
              </a:buClr>
              <a:buSzPts val="4800"/>
              <a:buNone/>
              <a:defRPr sz="4800">
                <a:solidFill>
                  <a:schemeClr val="lt1"/>
                </a:solidFill>
              </a:defRPr>
            </a:lvl8pPr>
            <a:lvl9pPr lvl="8" rtl="0" algn="l">
              <a:lnSpc>
                <a:spcPct val="100000"/>
              </a:lnSpc>
              <a:spcBef>
                <a:spcPts val="0"/>
              </a:spcBef>
              <a:spcAft>
                <a:spcPts val="0"/>
              </a:spcAft>
              <a:buClr>
                <a:schemeClr val="lt1"/>
              </a:buClr>
              <a:buSzPts val="4800"/>
              <a:buNone/>
              <a:defRPr sz="4800">
                <a:solidFill>
                  <a:schemeClr val="lt1"/>
                </a:solidFill>
              </a:defRPr>
            </a:lvl9pPr>
          </a:lstStyle>
          <a:p/>
        </p:txBody>
      </p:sp>
      <p:sp>
        <p:nvSpPr>
          <p:cNvPr id="81" name="Google Shape;81;p2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 name="Google Shape;8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5" name="Google Shape;85;p21"/>
          <p:cNvSpPr txBox="1"/>
          <p:nvPr>
            <p:ph type="title"/>
          </p:nvPr>
        </p:nvSpPr>
        <p:spPr>
          <a:xfrm>
            <a:off x="265500" y="1181700"/>
            <a:ext cx="4045200" cy="1533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3800"/>
              <a:buNone/>
              <a:defRPr sz="3800"/>
            </a:lvl1pPr>
            <a:lvl2pPr lvl="1" rtl="0" algn="ctr">
              <a:lnSpc>
                <a:spcPct val="100000"/>
              </a:lnSpc>
              <a:spcBef>
                <a:spcPts val="0"/>
              </a:spcBef>
              <a:spcAft>
                <a:spcPts val="0"/>
              </a:spcAft>
              <a:buSzPts val="3800"/>
              <a:buNone/>
              <a:defRPr sz="3800"/>
            </a:lvl2pPr>
            <a:lvl3pPr lvl="2" rtl="0" algn="ctr">
              <a:lnSpc>
                <a:spcPct val="100000"/>
              </a:lnSpc>
              <a:spcBef>
                <a:spcPts val="0"/>
              </a:spcBef>
              <a:spcAft>
                <a:spcPts val="0"/>
              </a:spcAft>
              <a:buSzPts val="3800"/>
              <a:buNone/>
              <a:defRPr sz="3800"/>
            </a:lvl3pPr>
            <a:lvl4pPr lvl="3" rtl="0" algn="ctr">
              <a:lnSpc>
                <a:spcPct val="100000"/>
              </a:lnSpc>
              <a:spcBef>
                <a:spcPts val="0"/>
              </a:spcBef>
              <a:spcAft>
                <a:spcPts val="0"/>
              </a:spcAft>
              <a:buSzPts val="3800"/>
              <a:buNone/>
              <a:defRPr sz="3800"/>
            </a:lvl4pPr>
            <a:lvl5pPr lvl="4" rtl="0" algn="ctr">
              <a:lnSpc>
                <a:spcPct val="100000"/>
              </a:lnSpc>
              <a:spcBef>
                <a:spcPts val="0"/>
              </a:spcBef>
              <a:spcAft>
                <a:spcPts val="0"/>
              </a:spcAft>
              <a:buSzPts val="3800"/>
              <a:buNone/>
              <a:defRPr sz="3800"/>
            </a:lvl5pPr>
            <a:lvl6pPr lvl="5" rtl="0" algn="ctr">
              <a:lnSpc>
                <a:spcPct val="100000"/>
              </a:lnSpc>
              <a:spcBef>
                <a:spcPts val="0"/>
              </a:spcBef>
              <a:spcAft>
                <a:spcPts val="0"/>
              </a:spcAft>
              <a:buSzPts val="3800"/>
              <a:buNone/>
              <a:defRPr sz="3800"/>
            </a:lvl6pPr>
            <a:lvl7pPr lvl="6" rtl="0" algn="ctr">
              <a:lnSpc>
                <a:spcPct val="100000"/>
              </a:lnSpc>
              <a:spcBef>
                <a:spcPts val="0"/>
              </a:spcBef>
              <a:spcAft>
                <a:spcPts val="0"/>
              </a:spcAft>
              <a:buSzPts val="3800"/>
              <a:buNone/>
              <a:defRPr sz="3800"/>
            </a:lvl7pPr>
            <a:lvl8pPr lvl="7" rtl="0" algn="ctr">
              <a:lnSpc>
                <a:spcPct val="100000"/>
              </a:lnSpc>
              <a:spcBef>
                <a:spcPts val="0"/>
              </a:spcBef>
              <a:spcAft>
                <a:spcPts val="0"/>
              </a:spcAft>
              <a:buSzPts val="3800"/>
              <a:buNone/>
              <a:defRPr sz="3800"/>
            </a:lvl8pPr>
            <a:lvl9pPr lvl="8" rtl="0" algn="ctr">
              <a:lnSpc>
                <a:spcPct val="100000"/>
              </a:lnSpc>
              <a:spcBef>
                <a:spcPts val="0"/>
              </a:spcBef>
              <a:spcAft>
                <a:spcPts val="0"/>
              </a:spcAft>
              <a:buSzPts val="3800"/>
              <a:buNone/>
              <a:defRPr sz="3800"/>
            </a:lvl9pPr>
          </a:lstStyle>
          <a:p/>
        </p:txBody>
      </p:sp>
      <p:sp>
        <p:nvSpPr>
          <p:cNvPr id="86" name="Google Shape;86;p21"/>
          <p:cNvSpPr txBox="1"/>
          <p:nvPr>
            <p:ph idx="1" type="subTitle"/>
          </p:nvPr>
        </p:nvSpPr>
        <p:spPr>
          <a:xfrm>
            <a:off x="265500" y="2769001"/>
            <a:ext cx="4045200" cy="13455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7" name="Google Shape;87;p2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0"/>
              </a:spcBef>
              <a:spcAft>
                <a:spcPts val="0"/>
              </a:spcAft>
              <a:buClr>
                <a:schemeClr val="lt1"/>
              </a:buClr>
              <a:buSzPts val="1400"/>
              <a:buChar char="○"/>
              <a:defRPr>
                <a:solidFill>
                  <a:schemeClr val="lt1"/>
                </a:solidFill>
              </a:defRPr>
            </a:lvl2pPr>
            <a:lvl3pPr indent="-317500" lvl="2" marL="1371600" rtl="0" algn="l">
              <a:lnSpc>
                <a:spcPct val="115000"/>
              </a:lnSpc>
              <a:spcBef>
                <a:spcPts val="0"/>
              </a:spcBef>
              <a:spcAft>
                <a:spcPts val="0"/>
              </a:spcAft>
              <a:buClr>
                <a:schemeClr val="lt1"/>
              </a:buClr>
              <a:buSzPts val="1400"/>
              <a:buChar char="■"/>
              <a:defRPr>
                <a:solidFill>
                  <a:schemeClr val="lt1"/>
                </a:solidFill>
              </a:defRPr>
            </a:lvl3pPr>
            <a:lvl4pPr indent="-317500" lvl="3" marL="1828800" rtl="0" algn="l">
              <a:lnSpc>
                <a:spcPct val="115000"/>
              </a:lnSpc>
              <a:spcBef>
                <a:spcPts val="0"/>
              </a:spcBef>
              <a:spcAft>
                <a:spcPts val="0"/>
              </a:spcAft>
              <a:buClr>
                <a:schemeClr val="lt1"/>
              </a:buClr>
              <a:buSzPts val="1400"/>
              <a:buChar char="●"/>
              <a:defRPr>
                <a:solidFill>
                  <a:schemeClr val="lt1"/>
                </a:solidFill>
              </a:defRPr>
            </a:lvl4pPr>
            <a:lvl5pPr indent="-317500" lvl="4" marL="2286000" rtl="0" algn="l">
              <a:lnSpc>
                <a:spcPct val="115000"/>
              </a:lnSpc>
              <a:spcBef>
                <a:spcPts val="0"/>
              </a:spcBef>
              <a:spcAft>
                <a:spcPts val="0"/>
              </a:spcAft>
              <a:buClr>
                <a:schemeClr val="lt1"/>
              </a:buClr>
              <a:buSzPts val="1400"/>
              <a:buChar char="○"/>
              <a:defRPr>
                <a:solidFill>
                  <a:schemeClr val="lt1"/>
                </a:solidFill>
              </a:defRPr>
            </a:lvl5pPr>
            <a:lvl6pPr indent="-317500" lvl="5" marL="2743200" rtl="0" algn="l">
              <a:lnSpc>
                <a:spcPct val="115000"/>
              </a:lnSpc>
              <a:spcBef>
                <a:spcPts val="0"/>
              </a:spcBef>
              <a:spcAft>
                <a:spcPts val="0"/>
              </a:spcAft>
              <a:buClr>
                <a:schemeClr val="lt1"/>
              </a:buClr>
              <a:buSzPts val="1400"/>
              <a:buChar char="■"/>
              <a:defRPr>
                <a:solidFill>
                  <a:schemeClr val="lt1"/>
                </a:solidFill>
              </a:defRPr>
            </a:lvl6pPr>
            <a:lvl7pPr indent="-317500" lvl="6" marL="3200400" rtl="0" algn="l">
              <a:lnSpc>
                <a:spcPct val="115000"/>
              </a:lnSpc>
              <a:spcBef>
                <a:spcPts val="0"/>
              </a:spcBef>
              <a:spcAft>
                <a:spcPts val="0"/>
              </a:spcAft>
              <a:buClr>
                <a:schemeClr val="lt1"/>
              </a:buClr>
              <a:buSzPts val="1400"/>
              <a:buChar char="●"/>
              <a:defRPr>
                <a:solidFill>
                  <a:schemeClr val="lt1"/>
                </a:solidFill>
              </a:defRPr>
            </a:lvl7pPr>
            <a:lvl8pPr indent="-317500" lvl="7" marL="3657600" rtl="0" algn="l">
              <a:lnSpc>
                <a:spcPct val="115000"/>
              </a:lnSpc>
              <a:spcBef>
                <a:spcPts val="0"/>
              </a:spcBef>
              <a:spcAft>
                <a:spcPts val="0"/>
              </a:spcAft>
              <a:buClr>
                <a:schemeClr val="lt1"/>
              </a:buClr>
              <a:buSzPts val="1400"/>
              <a:buChar char="○"/>
              <a:defRPr>
                <a:solidFill>
                  <a:schemeClr val="lt1"/>
                </a:solidFill>
              </a:defRPr>
            </a:lvl8pPr>
            <a:lvl9pPr indent="-317500" lvl="8" marL="4114800" rtl="0" algn="l">
              <a:lnSpc>
                <a:spcPct val="115000"/>
              </a:lnSpc>
              <a:spcBef>
                <a:spcPts val="0"/>
              </a:spcBef>
              <a:spcAft>
                <a:spcPts val="0"/>
              </a:spcAft>
              <a:buClr>
                <a:schemeClr val="lt1"/>
              </a:buClr>
              <a:buSzPts val="1400"/>
              <a:buChar char="■"/>
              <a:defRPr>
                <a:solidFill>
                  <a:schemeClr val="lt1"/>
                </a:solidFill>
              </a:defRPr>
            </a:lvl9pPr>
          </a:lstStyle>
          <a:p/>
        </p:txBody>
      </p:sp>
      <p:sp>
        <p:nvSpPr>
          <p:cNvPr id="88" name="Google Shape;88;p2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2100"/>
              <a:buNone/>
              <a:defRPr sz="2100"/>
            </a:lvl1pPr>
          </a:lstStyle>
          <a:p/>
        </p:txBody>
      </p:sp>
      <p:sp>
        <p:nvSpPr>
          <p:cNvPr id="91" name="Google Shape;91;p2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2"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3"/>
          <p:cNvSpPr txBox="1"/>
          <p:nvPr>
            <p:ph hasCustomPrompt="1" type="title"/>
          </p:nvPr>
        </p:nvSpPr>
        <p:spPr>
          <a:xfrm>
            <a:off x="311700" y="743001"/>
            <a:ext cx="8520600" cy="20064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lnSpc>
                <a:spcPct val="100000"/>
              </a:lnSpc>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p:nvPr>
            <p:ph idx="1" type="body"/>
          </p:nvPr>
        </p:nvSpPr>
        <p:spPr>
          <a:xfrm>
            <a:off x="311700" y="2845182"/>
            <a:ext cx="8520600" cy="13008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Clr>
                <a:schemeClr val="lt1"/>
              </a:buClr>
              <a:buSzPts val="1800"/>
              <a:buChar char="●"/>
              <a:defRPr>
                <a:solidFill>
                  <a:schemeClr val="lt1"/>
                </a:solidFill>
              </a:defRPr>
            </a:lvl1pPr>
            <a:lvl2pPr indent="-317500" lvl="1" marL="914400" rtl="0" algn="ctr">
              <a:lnSpc>
                <a:spcPct val="115000"/>
              </a:lnSpc>
              <a:spcBef>
                <a:spcPts val="0"/>
              </a:spcBef>
              <a:spcAft>
                <a:spcPts val="0"/>
              </a:spcAft>
              <a:buClr>
                <a:schemeClr val="lt1"/>
              </a:buClr>
              <a:buSzPts val="1400"/>
              <a:buChar char="○"/>
              <a:defRPr>
                <a:solidFill>
                  <a:schemeClr val="lt1"/>
                </a:solidFill>
              </a:defRPr>
            </a:lvl2pPr>
            <a:lvl3pPr indent="-317500" lvl="2" marL="1371600" rtl="0" algn="ctr">
              <a:lnSpc>
                <a:spcPct val="115000"/>
              </a:lnSpc>
              <a:spcBef>
                <a:spcPts val="0"/>
              </a:spcBef>
              <a:spcAft>
                <a:spcPts val="0"/>
              </a:spcAft>
              <a:buClr>
                <a:schemeClr val="lt1"/>
              </a:buClr>
              <a:buSzPts val="1400"/>
              <a:buChar char="■"/>
              <a:defRPr>
                <a:solidFill>
                  <a:schemeClr val="lt1"/>
                </a:solidFill>
              </a:defRPr>
            </a:lvl3pPr>
            <a:lvl4pPr indent="-317500" lvl="3" marL="1828800" rtl="0" algn="ctr">
              <a:lnSpc>
                <a:spcPct val="115000"/>
              </a:lnSpc>
              <a:spcBef>
                <a:spcPts val="0"/>
              </a:spcBef>
              <a:spcAft>
                <a:spcPts val="0"/>
              </a:spcAft>
              <a:buClr>
                <a:schemeClr val="lt1"/>
              </a:buClr>
              <a:buSzPts val="1400"/>
              <a:buChar char="●"/>
              <a:defRPr>
                <a:solidFill>
                  <a:schemeClr val="lt1"/>
                </a:solidFill>
              </a:defRPr>
            </a:lvl4pPr>
            <a:lvl5pPr indent="-317500" lvl="4" marL="2286000" rtl="0" algn="ctr">
              <a:lnSpc>
                <a:spcPct val="115000"/>
              </a:lnSpc>
              <a:spcBef>
                <a:spcPts val="0"/>
              </a:spcBef>
              <a:spcAft>
                <a:spcPts val="0"/>
              </a:spcAft>
              <a:buClr>
                <a:schemeClr val="lt1"/>
              </a:buClr>
              <a:buSzPts val="1400"/>
              <a:buChar char="○"/>
              <a:defRPr>
                <a:solidFill>
                  <a:schemeClr val="lt1"/>
                </a:solidFill>
              </a:defRPr>
            </a:lvl5pPr>
            <a:lvl6pPr indent="-317500" lvl="5" marL="2743200" rtl="0" algn="ctr">
              <a:lnSpc>
                <a:spcPct val="115000"/>
              </a:lnSpc>
              <a:spcBef>
                <a:spcPts val="0"/>
              </a:spcBef>
              <a:spcAft>
                <a:spcPts val="0"/>
              </a:spcAft>
              <a:buClr>
                <a:schemeClr val="lt1"/>
              </a:buClr>
              <a:buSzPts val="1400"/>
              <a:buChar char="■"/>
              <a:defRPr>
                <a:solidFill>
                  <a:schemeClr val="lt1"/>
                </a:solidFill>
              </a:defRPr>
            </a:lvl6pPr>
            <a:lvl7pPr indent="-317500" lvl="6" marL="3200400" rtl="0" algn="ctr">
              <a:lnSpc>
                <a:spcPct val="115000"/>
              </a:lnSpc>
              <a:spcBef>
                <a:spcPts val="0"/>
              </a:spcBef>
              <a:spcAft>
                <a:spcPts val="0"/>
              </a:spcAft>
              <a:buClr>
                <a:schemeClr val="lt1"/>
              </a:buClr>
              <a:buSzPts val="1400"/>
              <a:buChar char="●"/>
              <a:defRPr>
                <a:solidFill>
                  <a:schemeClr val="lt1"/>
                </a:solidFill>
              </a:defRPr>
            </a:lvl7pPr>
            <a:lvl8pPr indent="-317500" lvl="7" marL="3657600" rtl="0" algn="ctr">
              <a:lnSpc>
                <a:spcPct val="115000"/>
              </a:lnSpc>
              <a:spcBef>
                <a:spcPts val="0"/>
              </a:spcBef>
              <a:spcAft>
                <a:spcPts val="0"/>
              </a:spcAft>
              <a:buClr>
                <a:schemeClr val="lt1"/>
              </a:buClr>
              <a:buSzPts val="1400"/>
              <a:buChar char="○"/>
              <a:defRPr>
                <a:solidFill>
                  <a:schemeClr val="lt1"/>
                </a:solidFill>
              </a:defRPr>
            </a:lvl8pPr>
            <a:lvl9pPr indent="-317500" lvl="8" marL="4114800" rtl="0" algn="ctr">
              <a:lnSpc>
                <a:spcPct val="115000"/>
              </a:lnSpc>
              <a:spcBef>
                <a:spcPts val="0"/>
              </a:spcBef>
              <a:spcAft>
                <a:spcPts val="0"/>
              </a:spcAft>
              <a:buClr>
                <a:schemeClr val="lt1"/>
              </a:buClr>
              <a:buSzPts val="1400"/>
              <a:buChar char="■"/>
              <a:defRPr>
                <a:solidFill>
                  <a:schemeClr val="lt1"/>
                </a:solidFill>
              </a:defRPr>
            </a:lvl9pPr>
          </a:lstStyle>
          <a:p/>
        </p:txBody>
      </p:sp>
      <p:sp>
        <p:nvSpPr>
          <p:cNvPr id="96" name="Google Shape;96;p2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9" name="Shape 99"/>
        <p:cNvGrpSpPr/>
        <p:nvPr/>
      </p:nvGrpSpPr>
      <p:grpSpPr>
        <a:xfrm>
          <a:off x="0" y="0"/>
          <a:ext cx="0" cy="0"/>
          <a:chOff x="0" y="0"/>
          <a:chExt cx="0" cy="0"/>
        </a:xfrm>
      </p:grpSpPr>
      <p:sp>
        <p:nvSpPr>
          <p:cNvPr id="100" name="Google Shape;100;p25"/>
          <p:cNvSpPr/>
          <p:nvPr>
            <p:ph idx="2" type="pic"/>
          </p:nvPr>
        </p:nvSpPr>
        <p:spPr>
          <a:xfrm>
            <a:off x="529628" y="1356115"/>
            <a:ext cx="2163300" cy="12651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1" name="Google Shape;101;p25"/>
          <p:cNvSpPr/>
          <p:nvPr>
            <p:ph idx="3" type="pic"/>
          </p:nvPr>
        </p:nvSpPr>
        <p:spPr>
          <a:xfrm>
            <a:off x="7697263" y="407721"/>
            <a:ext cx="752400" cy="7524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2" name="Google Shape;102;p25"/>
          <p:cNvSpPr/>
          <p:nvPr>
            <p:ph idx="4" type="pic"/>
          </p:nvPr>
        </p:nvSpPr>
        <p:spPr>
          <a:xfrm>
            <a:off x="7009291" y="1336540"/>
            <a:ext cx="752400" cy="7524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3" name="Google Shape;103;p25"/>
          <p:cNvSpPr/>
          <p:nvPr>
            <p:ph idx="5" type="pic"/>
          </p:nvPr>
        </p:nvSpPr>
        <p:spPr>
          <a:xfrm>
            <a:off x="7698327" y="2273307"/>
            <a:ext cx="752400" cy="7524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4" name="Google Shape;104;p25"/>
          <p:cNvSpPr/>
          <p:nvPr>
            <p:ph idx="6" type="pic"/>
          </p:nvPr>
        </p:nvSpPr>
        <p:spPr>
          <a:xfrm>
            <a:off x="7018255" y="3195209"/>
            <a:ext cx="752400" cy="7524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5" name="Google Shape;105;p25"/>
          <p:cNvSpPr/>
          <p:nvPr>
            <p:ph idx="7" type="pic"/>
          </p:nvPr>
        </p:nvSpPr>
        <p:spPr>
          <a:xfrm>
            <a:off x="7697263" y="4138816"/>
            <a:ext cx="752400" cy="752400"/>
          </a:xfrm>
          <a:prstGeom prst="rect">
            <a:avLst/>
          </a:prstGeom>
          <a:solidFill>
            <a:srgbClr val="F2F2F2"/>
          </a:solidFill>
          <a:ln cap="flat" cmpd="sng" w="12700">
            <a:solidFill>
              <a:srgbClr val="D8D8D8"/>
            </a:solidFill>
            <a:prstDash val="solid"/>
            <a:miter lim="800000"/>
            <a:headEnd len="sm" w="sm" type="none"/>
            <a:tailEnd len="sm" w="sm" type="none"/>
          </a:ln>
        </p:spPr>
      </p:sp>
      <p:sp>
        <p:nvSpPr>
          <p:cNvPr id="106" name="Google Shape;106;p25"/>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 name="Shape 113"/>
        <p:cNvGrpSpPr/>
        <p:nvPr/>
      </p:nvGrpSpPr>
      <p:grpSpPr>
        <a:xfrm>
          <a:off x="0" y="0"/>
          <a:ext cx="0" cy="0"/>
          <a:chOff x="0" y="0"/>
          <a:chExt cx="0" cy="0"/>
        </a:xfrm>
      </p:grpSpPr>
      <p:sp>
        <p:nvSpPr>
          <p:cNvPr id="114" name="Google Shape;114;p2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7"/>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16" name="Google Shape;116;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 name="Google Shape;117;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9" name="Shape 119"/>
        <p:cNvGrpSpPr/>
        <p:nvPr/>
      </p:nvGrpSpPr>
      <p:grpSpPr>
        <a:xfrm>
          <a:off x="0" y="0"/>
          <a:ext cx="0" cy="0"/>
          <a:chOff x="0" y="0"/>
          <a:chExt cx="0" cy="0"/>
        </a:xfrm>
      </p:grpSpPr>
      <p:sp>
        <p:nvSpPr>
          <p:cNvPr id="120" name="Google Shape;120;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2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28" name="Google Shape;128;p2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9" name="Google Shape;129;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2" name="Shape 132"/>
        <p:cNvGrpSpPr/>
        <p:nvPr/>
      </p:nvGrpSpPr>
      <p:grpSpPr>
        <a:xfrm>
          <a:off x="0" y="0"/>
          <a:ext cx="0" cy="0"/>
          <a:chOff x="0" y="0"/>
          <a:chExt cx="0" cy="0"/>
        </a:xfrm>
      </p:grpSpPr>
      <p:sp>
        <p:nvSpPr>
          <p:cNvPr id="133" name="Google Shape;133;p3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35" name="Google Shape;13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7" name="Google Shape;13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1" name="Google Shape;141;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2" name="Shape 142"/>
        <p:cNvGrpSpPr/>
        <p:nvPr/>
      </p:nvGrpSpPr>
      <p:grpSpPr>
        <a:xfrm>
          <a:off x="0" y="0"/>
          <a:ext cx="0" cy="0"/>
          <a:chOff x="0" y="0"/>
          <a:chExt cx="0" cy="0"/>
        </a:xfrm>
      </p:grpSpPr>
      <p:sp>
        <p:nvSpPr>
          <p:cNvPr id="143" name="Google Shape;143;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4" name="Google Shape;144;p3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3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7" name="Google Shape;147;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8" name="Google Shape;148;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9" name="Shape 149"/>
        <p:cNvGrpSpPr/>
        <p:nvPr/>
      </p:nvGrpSpPr>
      <p:grpSpPr>
        <a:xfrm>
          <a:off x="0" y="0"/>
          <a:ext cx="0" cy="0"/>
          <a:chOff x="0" y="0"/>
          <a:chExt cx="0" cy="0"/>
        </a:xfrm>
      </p:grpSpPr>
      <p:sp>
        <p:nvSpPr>
          <p:cNvPr id="150" name="Google Shape;150;p3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1" name="Google Shape;151;p3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2" name="Google Shape;152;p3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3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4" name="Google Shape;154;p3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6" name="Google Shape;156;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7" name="Google Shape;157;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8" name="Shape 158"/>
        <p:cNvGrpSpPr/>
        <p:nvPr/>
      </p:nvGrpSpPr>
      <p:grpSpPr>
        <a:xfrm>
          <a:off x="0" y="0"/>
          <a:ext cx="0" cy="0"/>
          <a:chOff x="0" y="0"/>
          <a:chExt cx="0" cy="0"/>
        </a:xfrm>
      </p:grpSpPr>
      <p:sp>
        <p:nvSpPr>
          <p:cNvPr id="159" name="Google Shape;159;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0" name="Google Shape;160;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1" name="Google Shape;161;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2" name="Google Shape;162;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p3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5" name="Google Shape;165;p35"/>
          <p:cNvSpPr/>
          <p:nvPr>
            <p:ph idx="2" type="pic"/>
          </p:nvPr>
        </p:nvSpPr>
        <p:spPr>
          <a:xfrm>
            <a:off x="3887391" y="740569"/>
            <a:ext cx="4629300" cy="3655200"/>
          </a:xfrm>
          <a:prstGeom prst="rect">
            <a:avLst/>
          </a:prstGeom>
          <a:noFill/>
          <a:ln>
            <a:noFill/>
          </a:ln>
        </p:spPr>
      </p:sp>
      <p:sp>
        <p:nvSpPr>
          <p:cNvPr id="166" name="Google Shape;166;p35"/>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67" name="Google Shape;167;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9" name="Google Shape;169;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2" name="Google Shape;172;p3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 name="Google Shape;173;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4" name="Google Shape;174;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5" name="Google Shape;175;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37"/>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8" name="Google Shape;178;p37"/>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 name="Google Shape;179;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86" name="Shape 186"/>
        <p:cNvGrpSpPr/>
        <p:nvPr/>
      </p:nvGrpSpPr>
      <p:grpSpPr>
        <a:xfrm>
          <a:off x="0" y="0"/>
          <a:ext cx="0" cy="0"/>
          <a:chOff x="0" y="0"/>
          <a:chExt cx="0" cy="0"/>
        </a:xfrm>
      </p:grpSpPr>
      <p:sp>
        <p:nvSpPr>
          <p:cNvPr id="187" name="Google Shape;187;p39"/>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39"/>
          <p:cNvGrpSpPr/>
          <p:nvPr/>
        </p:nvGrpSpPr>
        <p:grpSpPr>
          <a:xfrm>
            <a:off x="830392" y="1191256"/>
            <a:ext cx="745763" cy="45826"/>
            <a:chOff x="4580561" y="2589004"/>
            <a:chExt cx="1064464" cy="25200"/>
          </a:xfrm>
        </p:grpSpPr>
        <p:sp>
          <p:nvSpPr>
            <p:cNvPr id="189" name="Google Shape;189;p3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39"/>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92" name="Google Shape;192;p39"/>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3" name="Google Shape;193;p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4" name="Shape 194"/>
        <p:cNvGrpSpPr/>
        <p:nvPr/>
      </p:nvGrpSpPr>
      <p:grpSpPr>
        <a:xfrm>
          <a:off x="0" y="0"/>
          <a:ext cx="0" cy="0"/>
          <a:chOff x="0" y="0"/>
          <a:chExt cx="0" cy="0"/>
        </a:xfrm>
      </p:grpSpPr>
      <p:grpSp>
        <p:nvGrpSpPr>
          <p:cNvPr id="195" name="Google Shape;195;p40"/>
          <p:cNvGrpSpPr/>
          <p:nvPr/>
        </p:nvGrpSpPr>
        <p:grpSpPr>
          <a:xfrm>
            <a:off x="830392" y="1191256"/>
            <a:ext cx="745763" cy="45826"/>
            <a:chOff x="4580561" y="2589004"/>
            <a:chExt cx="1064464" cy="25200"/>
          </a:xfrm>
        </p:grpSpPr>
        <p:sp>
          <p:nvSpPr>
            <p:cNvPr id="196" name="Google Shape;196;p4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4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99" name="Google Shape;199;p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0" name="Shape 200"/>
        <p:cNvGrpSpPr/>
        <p:nvPr/>
      </p:nvGrpSpPr>
      <p:grpSpPr>
        <a:xfrm>
          <a:off x="0" y="0"/>
          <a:ext cx="0" cy="0"/>
          <a:chOff x="0" y="0"/>
          <a:chExt cx="0" cy="0"/>
        </a:xfrm>
      </p:grpSpPr>
      <p:sp>
        <p:nvSpPr>
          <p:cNvPr id="201" name="Google Shape;201;p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41"/>
          <p:cNvGrpSpPr/>
          <p:nvPr/>
        </p:nvGrpSpPr>
        <p:grpSpPr>
          <a:xfrm>
            <a:off x="830392" y="1191256"/>
            <a:ext cx="745763" cy="45826"/>
            <a:chOff x="4580561" y="2589004"/>
            <a:chExt cx="1064464" cy="25200"/>
          </a:xfrm>
        </p:grpSpPr>
        <p:sp>
          <p:nvSpPr>
            <p:cNvPr id="203" name="Google Shape;203;p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06" name="Google Shape;206;p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07" name="Google Shape;207;p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8" name="Shape 208"/>
        <p:cNvGrpSpPr/>
        <p:nvPr/>
      </p:nvGrpSpPr>
      <p:grpSpPr>
        <a:xfrm>
          <a:off x="0" y="0"/>
          <a:ext cx="0" cy="0"/>
          <a:chOff x="0" y="0"/>
          <a:chExt cx="0" cy="0"/>
        </a:xfrm>
      </p:grpSpPr>
      <p:sp>
        <p:nvSpPr>
          <p:cNvPr id="209" name="Google Shape;209;p4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 name="Google Shape;210;p42"/>
          <p:cNvGrpSpPr/>
          <p:nvPr/>
        </p:nvGrpSpPr>
        <p:grpSpPr>
          <a:xfrm>
            <a:off x="830392" y="1191256"/>
            <a:ext cx="745763" cy="45826"/>
            <a:chOff x="4580561" y="2589004"/>
            <a:chExt cx="1064464" cy="25200"/>
          </a:xfrm>
        </p:grpSpPr>
        <p:sp>
          <p:nvSpPr>
            <p:cNvPr id="211" name="Google Shape;211;p4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42"/>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14" name="Google Shape;214;p42"/>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15" name="Google Shape;215;p42"/>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16" name="Google Shape;216;p4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7" name="Shape 217"/>
        <p:cNvGrpSpPr/>
        <p:nvPr/>
      </p:nvGrpSpPr>
      <p:grpSpPr>
        <a:xfrm>
          <a:off x="0" y="0"/>
          <a:ext cx="0" cy="0"/>
          <a:chOff x="0" y="0"/>
          <a:chExt cx="0" cy="0"/>
        </a:xfrm>
      </p:grpSpPr>
      <p:sp>
        <p:nvSpPr>
          <p:cNvPr id="218" name="Google Shape;218;p4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43"/>
          <p:cNvGrpSpPr/>
          <p:nvPr/>
        </p:nvGrpSpPr>
        <p:grpSpPr>
          <a:xfrm>
            <a:off x="830392" y="1191256"/>
            <a:ext cx="745763" cy="45826"/>
            <a:chOff x="4580561" y="2589004"/>
            <a:chExt cx="1064464" cy="25200"/>
          </a:xfrm>
        </p:grpSpPr>
        <p:sp>
          <p:nvSpPr>
            <p:cNvPr id="220" name="Google Shape;220;p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43"/>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23" name="Google Shape;223;p4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4" name="Shape 224"/>
        <p:cNvGrpSpPr/>
        <p:nvPr/>
      </p:nvGrpSpPr>
      <p:grpSpPr>
        <a:xfrm>
          <a:off x="0" y="0"/>
          <a:ext cx="0" cy="0"/>
          <a:chOff x="0" y="0"/>
          <a:chExt cx="0" cy="0"/>
        </a:xfrm>
      </p:grpSpPr>
      <p:sp>
        <p:nvSpPr>
          <p:cNvPr id="225" name="Google Shape;225;p4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44"/>
          <p:cNvGrpSpPr/>
          <p:nvPr/>
        </p:nvGrpSpPr>
        <p:grpSpPr>
          <a:xfrm>
            <a:off x="830392" y="1191256"/>
            <a:ext cx="745763" cy="45826"/>
            <a:chOff x="4580561" y="2589004"/>
            <a:chExt cx="1064464" cy="25200"/>
          </a:xfrm>
        </p:grpSpPr>
        <p:sp>
          <p:nvSpPr>
            <p:cNvPr id="227" name="Google Shape;227;p4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 name="Google Shape;229;p44"/>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30" name="Google Shape;230;p44"/>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31" name="Google Shape;231;p4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32" name="Shape 232"/>
        <p:cNvGrpSpPr/>
        <p:nvPr/>
      </p:nvGrpSpPr>
      <p:grpSpPr>
        <a:xfrm>
          <a:off x="0" y="0"/>
          <a:ext cx="0" cy="0"/>
          <a:chOff x="0" y="0"/>
          <a:chExt cx="0" cy="0"/>
        </a:xfrm>
      </p:grpSpPr>
      <p:grpSp>
        <p:nvGrpSpPr>
          <p:cNvPr id="233" name="Google Shape;233;p45"/>
          <p:cNvGrpSpPr/>
          <p:nvPr/>
        </p:nvGrpSpPr>
        <p:grpSpPr>
          <a:xfrm>
            <a:off x="830392" y="4169130"/>
            <a:ext cx="745763" cy="45826"/>
            <a:chOff x="4580561" y="2589004"/>
            <a:chExt cx="1064464" cy="25200"/>
          </a:xfrm>
        </p:grpSpPr>
        <p:sp>
          <p:nvSpPr>
            <p:cNvPr id="234" name="Google Shape;234;p4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45"/>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37" name="Google Shape;237;p4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8" name="Shape 238"/>
        <p:cNvGrpSpPr/>
        <p:nvPr/>
      </p:nvGrpSpPr>
      <p:grpSpPr>
        <a:xfrm>
          <a:off x="0" y="0"/>
          <a:ext cx="0" cy="0"/>
          <a:chOff x="0" y="0"/>
          <a:chExt cx="0" cy="0"/>
        </a:xfrm>
      </p:grpSpPr>
      <p:sp>
        <p:nvSpPr>
          <p:cNvPr id="239" name="Google Shape;239;p46"/>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46"/>
          <p:cNvGrpSpPr/>
          <p:nvPr/>
        </p:nvGrpSpPr>
        <p:grpSpPr>
          <a:xfrm>
            <a:off x="830392" y="1191256"/>
            <a:ext cx="745763" cy="45826"/>
            <a:chOff x="4580561" y="2589004"/>
            <a:chExt cx="1064464" cy="25200"/>
          </a:xfrm>
        </p:grpSpPr>
        <p:sp>
          <p:nvSpPr>
            <p:cNvPr id="241" name="Google Shape;241;p4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46"/>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44" name="Google Shape;244;p46"/>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45" name="Google Shape;245;p46"/>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46" name="Google Shape;246;p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7" name="Shape 247"/>
        <p:cNvGrpSpPr/>
        <p:nvPr/>
      </p:nvGrpSpPr>
      <p:grpSpPr>
        <a:xfrm>
          <a:off x="0" y="0"/>
          <a:ext cx="0" cy="0"/>
          <a:chOff x="0" y="0"/>
          <a:chExt cx="0" cy="0"/>
        </a:xfrm>
      </p:grpSpPr>
      <p:sp>
        <p:nvSpPr>
          <p:cNvPr id="248" name="Google Shape;248;p47"/>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249" name="Google Shape;249;p4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250" name="Shape 250"/>
        <p:cNvGrpSpPr/>
        <p:nvPr/>
      </p:nvGrpSpPr>
      <p:grpSpPr>
        <a:xfrm>
          <a:off x="0" y="0"/>
          <a:ext cx="0" cy="0"/>
          <a:chOff x="0" y="0"/>
          <a:chExt cx="0" cy="0"/>
        </a:xfrm>
      </p:grpSpPr>
      <p:grpSp>
        <p:nvGrpSpPr>
          <p:cNvPr id="251" name="Google Shape;251;p48"/>
          <p:cNvGrpSpPr/>
          <p:nvPr/>
        </p:nvGrpSpPr>
        <p:grpSpPr>
          <a:xfrm>
            <a:off x="830392" y="4169130"/>
            <a:ext cx="745763" cy="45826"/>
            <a:chOff x="4580561" y="2589004"/>
            <a:chExt cx="1064464" cy="25200"/>
          </a:xfrm>
        </p:grpSpPr>
        <p:sp>
          <p:nvSpPr>
            <p:cNvPr id="252" name="Google Shape;252;p4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48"/>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55" name="Google Shape;255;p48"/>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256" name="Google Shape;256;p4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7" name="Shape 257"/>
        <p:cNvGrpSpPr/>
        <p:nvPr/>
      </p:nvGrpSpPr>
      <p:grpSpPr>
        <a:xfrm>
          <a:off x="0" y="0"/>
          <a:ext cx="0" cy="0"/>
          <a:chOff x="0" y="0"/>
          <a:chExt cx="0" cy="0"/>
        </a:xfrm>
      </p:grpSpPr>
      <p:sp>
        <p:nvSpPr>
          <p:cNvPr id="258" name="Google Shape;258;p4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259" name="Shape 259"/>
        <p:cNvGrpSpPr/>
        <p:nvPr/>
      </p:nvGrpSpPr>
      <p:grpSpPr>
        <a:xfrm>
          <a:off x="0" y="0"/>
          <a:ext cx="0" cy="0"/>
          <a:chOff x="0" y="0"/>
          <a:chExt cx="0" cy="0"/>
        </a:xfrm>
      </p:grpSpPr>
      <p:sp>
        <p:nvSpPr>
          <p:cNvPr id="260" name="Google Shape;260;p50"/>
          <p:cNvSpPr/>
          <p:nvPr/>
        </p:nvSpPr>
        <p:spPr>
          <a:xfrm>
            <a:off x="0" y="4597287"/>
            <a:ext cx="9144000" cy="546300"/>
          </a:xfrm>
          <a:prstGeom prst="rect">
            <a:avLst/>
          </a:prstGeom>
          <a:gradFill>
            <a:gsLst>
              <a:gs pos="0">
                <a:srgbClr val="17336F"/>
              </a:gs>
              <a:gs pos="98000">
                <a:srgbClr val="FFFFFF"/>
              </a:gs>
              <a:gs pos="100000">
                <a:srgbClr val="FFFFFF"/>
              </a:gs>
            </a:gsLst>
            <a:lin ang="0" scaled="0"/>
          </a:grad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Clr>
                <a:srgbClr val="1CAADE"/>
              </a:buClr>
              <a:buSzPts val="1500"/>
              <a:buFont typeface="Oswald"/>
              <a:buNone/>
            </a:pPr>
            <a:r>
              <a:t/>
            </a:r>
            <a:endParaRPr b="1" i="0" sz="1500" u="none" cap="none" strike="noStrike">
              <a:solidFill>
                <a:schemeClr val="dk1"/>
              </a:solidFill>
              <a:latin typeface="Oswald"/>
              <a:ea typeface="Oswald"/>
              <a:cs typeface="Oswald"/>
              <a:sym typeface="Oswald"/>
            </a:endParaRPr>
          </a:p>
        </p:txBody>
      </p:sp>
      <p:sp>
        <p:nvSpPr>
          <p:cNvPr id="261" name="Google Shape;261;p50"/>
          <p:cNvSpPr/>
          <p:nvPr/>
        </p:nvSpPr>
        <p:spPr>
          <a:xfrm>
            <a:off x="-1" y="0"/>
            <a:ext cx="115200" cy="5145600"/>
          </a:xfrm>
          <a:prstGeom prst="rect">
            <a:avLst/>
          </a:prstGeom>
          <a:solidFill>
            <a:srgbClr val="16346F"/>
          </a:solidFill>
          <a:ln>
            <a:noFill/>
          </a:ln>
        </p:spPr>
        <p:txBody>
          <a:bodyPr anchorCtr="0" anchor="ctr" bIns="34275" lIns="68575" spcFirstLastPara="1" rIns="68575" wrap="square" tIns="34275">
            <a:noAutofit/>
          </a:bodyPr>
          <a:lstStyle/>
          <a:p>
            <a:pPr indent="0" lvl="0" marL="0" marR="0" rtl="0" algn="ctr">
              <a:lnSpc>
                <a:spcPct val="80000"/>
              </a:lnSpc>
              <a:spcBef>
                <a:spcPts val="0"/>
              </a:spcBef>
              <a:spcAft>
                <a:spcPts val="0"/>
              </a:spcAft>
              <a:buClr>
                <a:srgbClr val="1CAADE"/>
              </a:buClr>
              <a:buSzPts val="1500"/>
              <a:buFont typeface="Oswald"/>
              <a:buNone/>
            </a:pPr>
            <a:r>
              <a:t/>
            </a:r>
            <a:endParaRPr b="1" i="0" sz="1500" u="none" cap="none" strike="noStrike">
              <a:solidFill>
                <a:schemeClr val="dk1"/>
              </a:solidFill>
              <a:latin typeface="Oswald"/>
              <a:ea typeface="Oswald"/>
              <a:cs typeface="Oswald"/>
              <a:sym typeface="Oswald"/>
            </a:endParaRPr>
          </a:p>
        </p:txBody>
      </p:sp>
      <p:sp>
        <p:nvSpPr>
          <p:cNvPr id="262" name="Google Shape;262;p50"/>
          <p:cNvSpPr txBox="1"/>
          <p:nvPr>
            <p:ph idx="1" type="body"/>
          </p:nvPr>
        </p:nvSpPr>
        <p:spPr>
          <a:xfrm>
            <a:off x="115230" y="312397"/>
            <a:ext cx="3456300" cy="6585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900"/>
              <a:buFont typeface="Arial"/>
              <a:buNone/>
              <a:defRPr b="1" i="0" sz="2900" u="none" cap="none" strike="noStrike">
                <a:solidFill>
                  <a:schemeClr val="dk1"/>
                </a:solidFill>
                <a:latin typeface="Arial"/>
                <a:ea typeface="Arial"/>
                <a:cs typeface="Arial"/>
                <a:sym typeface="Arial"/>
              </a:defRPr>
            </a:lvl1pPr>
            <a:lvl2pPr indent="-228600" lvl="1" marL="9144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3" name="Google Shape;263;p50"/>
          <p:cNvSpPr txBox="1"/>
          <p:nvPr>
            <p:ph idx="2" type="body"/>
          </p:nvPr>
        </p:nvSpPr>
        <p:spPr>
          <a:xfrm>
            <a:off x="1002506" y="1457325"/>
            <a:ext cx="2274000" cy="9144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indent="-228600" lvl="1" marL="9144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4" name="Google Shape;264;p50"/>
          <p:cNvSpPr txBox="1"/>
          <p:nvPr>
            <p:ph idx="3" type="body"/>
          </p:nvPr>
        </p:nvSpPr>
        <p:spPr>
          <a:xfrm>
            <a:off x="3374231" y="1470422"/>
            <a:ext cx="2332500" cy="14955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90000"/>
              </a:lnSpc>
              <a:spcBef>
                <a:spcPts val="8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0000"/>
              </a:lnSpc>
              <a:spcBef>
                <a:spcPts val="4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5" name="Google Shape;265;p50"/>
          <p:cNvSpPr txBox="1"/>
          <p:nvPr>
            <p:ph idx="4" type="body"/>
          </p:nvPr>
        </p:nvSpPr>
        <p:spPr>
          <a:xfrm>
            <a:off x="5697736" y="1460897"/>
            <a:ext cx="2332500" cy="1495500"/>
          </a:xfrm>
          <a:prstGeom prst="rect">
            <a:avLst/>
          </a:prstGeom>
          <a:noFill/>
          <a:ln>
            <a:noFill/>
          </a:ln>
        </p:spPr>
        <p:txBody>
          <a:bodyPr anchorCtr="0" anchor="t" bIns="34275" lIns="68575" spcFirstLastPara="1" rIns="68575" wrap="square" tIns="34275">
            <a:noAutofit/>
          </a:bodyPr>
          <a:lstStyle>
            <a:lvl1pPr indent="-304800" lvl="0" marL="457200" marR="0" rtl="0" algn="l">
              <a:lnSpc>
                <a:spcPct val="90000"/>
              </a:lnSpc>
              <a:spcBef>
                <a:spcPts val="8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0000"/>
              </a:lnSpc>
              <a:spcBef>
                <a:spcPts val="4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0000"/>
              </a:lnSpc>
              <a:spcBef>
                <a:spcPts val="1600"/>
              </a:spcBef>
              <a:spcAft>
                <a:spcPts val="0"/>
              </a:spcAft>
              <a:buClr>
                <a:srgbClr val="17336F"/>
              </a:buClr>
              <a:buSzPts val="1200"/>
              <a:buFont typeface="Arial"/>
              <a:buChar char="•"/>
              <a:defRPr b="0" i="0" sz="1200" u="none" cap="none" strike="noStrike">
                <a:solidFill>
                  <a:srgbClr val="000000"/>
                </a:solidFill>
                <a:latin typeface="Arial"/>
                <a:ea typeface="Arial"/>
                <a:cs typeface="Arial"/>
                <a:sym typeface="Arial"/>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66" name="Google Shape;266;p50"/>
          <p:cNvPicPr preferRelativeResize="0"/>
          <p:nvPr/>
        </p:nvPicPr>
        <p:blipFill rotWithShape="1">
          <a:blip r:embed="rId2">
            <a:alphaModFix/>
          </a:blip>
          <a:srcRect b="0" l="0" r="0" t="0"/>
          <a:stretch/>
        </p:blipFill>
        <p:spPr>
          <a:xfrm>
            <a:off x="731899" y="4644753"/>
            <a:ext cx="1342886" cy="45629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2" name="Shape 272"/>
        <p:cNvGrpSpPr/>
        <p:nvPr/>
      </p:nvGrpSpPr>
      <p:grpSpPr>
        <a:xfrm>
          <a:off x="0" y="0"/>
          <a:ext cx="0" cy="0"/>
          <a:chOff x="0" y="0"/>
          <a:chExt cx="0" cy="0"/>
        </a:xfrm>
      </p:grpSpPr>
      <p:sp>
        <p:nvSpPr>
          <p:cNvPr id="273" name="Google Shape;273;p5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74" name="Google Shape;274;p5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5" name="Google Shape;275;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6" name="Shape 276"/>
        <p:cNvGrpSpPr/>
        <p:nvPr/>
      </p:nvGrpSpPr>
      <p:grpSpPr>
        <a:xfrm>
          <a:off x="0" y="0"/>
          <a:ext cx="0" cy="0"/>
          <a:chOff x="0" y="0"/>
          <a:chExt cx="0" cy="0"/>
        </a:xfrm>
      </p:grpSpPr>
      <p:sp>
        <p:nvSpPr>
          <p:cNvPr id="277" name="Google Shape;277;p5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8" name="Google Shape;278;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9" name="Shape 279"/>
        <p:cNvGrpSpPr/>
        <p:nvPr/>
      </p:nvGrpSpPr>
      <p:grpSpPr>
        <a:xfrm>
          <a:off x="0" y="0"/>
          <a:ext cx="0" cy="0"/>
          <a:chOff x="0" y="0"/>
          <a:chExt cx="0" cy="0"/>
        </a:xfrm>
      </p:grpSpPr>
      <p:sp>
        <p:nvSpPr>
          <p:cNvPr id="280" name="Google Shape;280;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1" name="Google Shape;281;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82" name="Google Shape;282;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3" name="Shape 283"/>
        <p:cNvGrpSpPr/>
        <p:nvPr/>
      </p:nvGrpSpPr>
      <p:grpSpPr>
        <a:xfrm>
          <a:off x="0" y="0"/>
          <a:ext cx="0" cy="0"/>
          <a:chOff x="0" y="0"/>
          <a:chExt cx="0" cy="0"/>
        </a:xfrm>
      </p:grpSpPr>
      <p:sp>
        <p:nvSpPr>
          <p:cNvPr id="284" name="Google Shape;284;p5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5" name="Google Shape;285;p5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6" name="Google Shape;286;p5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7" name="Google Shape;287;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8" name="Shape 288"/>
        <p:cNvGrpSpPr/>
        <p:nvPr/>
      </p:nvGrpSpPr>
      <p:grpSpPr>
        <a:xfrm>
          <a:off x="0" y="0"/>
          <a:ext cx="0" cy="0"/>
          <a:chOff x="0" y="0"/>
          <a:chExt cx="0" cy="0"/>
        </a:xfrm>
      </p:grpSpPr>
      <p:sp>
        <p:nvSpPr>
          <p:cNvPr id="289" name="Google Shape;289;p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0" name="Google Shape;290;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1" name="Shape 291"/>
        <p:cNvGrpSpPr/>
        <p:nvPr/>
      </p:nvGrpSpPr>
      <p:grpSpPr>
        <a:xfrm>
          <a:off x="0" y="0"/>
          <a:ext cx="0" cy="0"/>
          <a:chOff x="0" y="0"/>
          <a:chExt cx="0" cy="0"/>
        </a:xfrm>
      </p:grpSpPr>
      <p:sp>
        <p:nvSpPr>
          <p:cNvPr id="292" name="Google Shape;292;p5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93" name="Google Shape;293;p5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4" name="Google Shape;294;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5" name="Shape 295"/>
        <p:cNvGrpSpPr/>
        <p:nvPr/>
      </p:nvGrpSpPr>
      <p:grpSpPr>
        <a:xfrm>
          <a:off x="0" y="0"/>
          <a:ext cx="0" cy="0"/>
          <a:chOff x="0" y="0"/>
          <a:chExt cx="0" cy="0"/>
        </a:xfrm>
      </p:grpSpPr>
      <p:sp>
        <p:nvSpPr>
          <p:cNvPr id="296" name="Google Shape;296;p5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97" name="Google Shape;297;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8" name="Shape 298"/>
        <p:cNvGrpSpPr/>
        <p:nvPr/>
      </p:nvGrpSpPr>
      <p:grpSpPr>
        <a:xfrm>
          <a:off x="0" y="0"/>
          <a:ext cx="0" cy="0"/>
          <a:chOff x="0" y="0"/>
          <a:chExt cx="0" cy="0"/>
        </a:xfrm>
      </p:grpSpPr>
      <p:sp>
        <p:nvSpPr>
          <p:cNvPr id="299" name="Google Shape;299;p5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1" name="Google Shape;301;p5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2" name="Google Shape;302;p5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03" name="Google Shape;303;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4" name="Shape 304"/>
        <p:cNvGrpSpPr/>
        <p:nvPr/>
      </p:nvGrpSpPr>
      <p:grpSpPr>
        <a:xfrm>
          <a:off x="0" y="0"/>
          <a:ext cx="0" cy="0"/>
          <a:chOff x="0" y="0"/>
          <a:chExt cx="0" cy="0"/>
        </a:xfrm>
      </p:grpSpPr>
      <p:sp>
        <p:nvSpPr>
          <p:cNvPr id="305" name="Google Shape;305;p6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306" name="Google Shape;306;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7" name="Shape 307"/>
        <p:cNvGrpSpPr/>
        <p:nvPr/>
      </p:nvGrpSpPr>
      <p:grpSpPr>
        <a:xfrm>
          <a:off x="0" y="0"/>
          <a:ext cx="0" cy="0"/>
          <a:chOff x="0" y="0"/>
          <a:chExt cx="0" cy="0"/>
        </a:xfrm>
      </p:grpSpPr>
      <p:sp>
        <p:nvSpPr>
          <p:cNvPr id="308" name="Google Shape;308;p6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9" name="Google Shape;309;p6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310" name="Google Shape;310;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1" name="Shape 311"/>
        <p:cNvGrpSpPr/>
        <p:nvPr/>
      </p:nvGrpSpPr>
      <p:grpSpPr>
        <a:xfrm>
          <a:off x="0" y="0"/>
          <a:ext cx="0" cy="0"/>
          <a:chOff x="0" y="0"/>
          <a:chExt cx="0" cy="0"/>
        </a:xfrm>
      </p:grpSpPr>
      <p:sp>
        <p:nvSpPr>
          <p:cNvPr id="312" name="Google Shape;312;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313" name="Shape 313"/>
        <p:cNvGrpSpPr/>
        <p:nvPr/>
      </p:nvGrpSpPr>
      <p:grpSpPr>
        <a:xfrm>
          <a:off x="0" y="0"/>
          <a:ext cx="0" cy="0"/>
          <a:chOff x="0" y="0"/>
          <a:chExt cx="0" cy="0"/>
        </a:xfrm>
      </p:grpSpPr>
      <p:sp>
        <p:nvSpPr>
          <p:cNvPr id="314" name="Google Shape;314;p6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5" name="Google Shape;315;p63"/>
          <p:cNvCxnSpPr/>
          <p:nvPr/>
        </p:nvCxnSpPr>
        <p:spPr>
          <a:xfrm>
            <a:off x="466325" y="353995"/>
            <a:ext cx="660000" cy="0"/>
          </a:xfrm>
          <a:prstGeom prst="straightConnector1">
            <a:avLst/>
          </a:prstGeom>
          <a:noFill/>
          <a:ln cap="flat" cmpd="sng" w="76200">
            <a:solidFill>
              <a:schemeClr val="dk1"/>
            </a:solidFill>
            <a:prstDash val="solid"/>
            <a:round/>
            <a:headEnd len="sm" w="sm" type="none"/>
            <a:tailEnd len="sm" w="sm" type="none"/>
          </a:ln>
        </p:spPr>
      </p:cxnSp>
      <p:sp>
        <p:nvSpPr>
          <p:cNvPr id="316" name="Google Shape;316;p63"/>
          <p:cNvSpPr txBox="1"/>
          <p:nvPr>
            <p:ph type="title"/>
          </p:nvPr>
        </p:nvSpPr>
        <p:spPr>
          <a:xfrm>
            <a:off x="349300" y="450120"/>
            <a:ext cx="3898200" cy="41154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3600"/>
              <a:buNone/>
              <a:defRPr b="1" sz="3600">
                <a:solidFill>
                  <a:schemeClr val="dk1"/>
                </a:solidFill>
              </a:defRPr>
            </a:lvl1pPr>
            <a:lvl2pPr lvl="1" rtl="0" algn="l">
              <a:lnSpc>
                <a:spcPct val="100000"/>
              </a:lnSpc>
              <a:spcBef>
                <a:spcPts val="0"/>
              </a:spcBef>
              <a:spcAft>
                <a:spcPts val="0"/>
              </a:spcAft>
              <a:buClr>
                <a:schemeClr val="dk1"/>
              </a:buClr>
              <a:buSzPts val="3600"/>
              <a:buNone/>
              <a:defRPr b="1" sz="3600">
                <a:solidFill>
                  <a:schemeClr val="dk1"/>
                </a:solidFill>
              </a:defRPr>
            </a:lvl2pPr>
            <a:lvl3pPr lvl="2" rtl="0" algn="l">
              <a:lnSpc>
                <a:spcPct val="100000"/>
              </a:lnSpc>
              <a:spcBef>
                <a:spcPts val="0"/>
              </a:spcBef>
              <a:spcAft>
                <a:spcPts val="0"/>
              </a:spcAft>
              <a:buClr>
                <a:schemeClr val="dk1"/>
              </a:buClr>
              <a:buSzPts val="3600"/>
              <a:buNone/>
              <a:defRPr b="1" sz="3600">
                <a:solidFill>
                  <a:schemeClr val="dk1"/>
                </a:solidFill>
              </a:defRPr>
            </a:lvl3pPr>
            <a:lvl4pPr lvl="3" rtl="0" algn="l">
              <a:lnSpc>
                <a:spcPct val="100000"/>
              </a:lnSpc>
              <a:spcBef>
                <a:spcPts val="0"/>
              </a:spcBef>
              <a:spcAft>
                <a:spcPts val="0"/>
              </a:spcAft>
              <a:buClr>
                <a:schemeClr val="dk1"/>
              </a:buClr>
              <a:buSzPts val="3600"/>
              <a:buNone/>
              <a:defRPr b="1" sz="3600">
                <a:solidFill>
                  <a:schemeClr val="dk1"/>
                </a:solidFill>
              </a:defRPr>
            </a:lvl4pPr>
            <a:lvl5pPr lvl="4" rtl="0" algn="l">
              <a:lnSpc>
                <a:spcPct val="100000"/>
              </a:lnSpc>
              <a:spcBef>
                <a:spcPts val="0"/>
              </a:spcBef>
              <a:spcAft>
                <a:spcPts val="0"/>
              </a:spcAft>
              <a:buClr>
                <a:schemeClr val="dk1"/>
              </a:buClr>
              <a:buSzPts val="3600"/>
              <a:buNone/>
              <a:defRPr b="1" sz="3600">
                <a:solidFill>
                  <a:schemeClr val="dk1"/>
                </a:solidFill>
              </a:defRPr>
            </a:lvl5pPr>
            <a:lvl6pPr lvl="5" rtl="0" algn="l">
              <a:lnSpc>
                <a:spcPct val="100000"/>
              </a:lnSpc>
              <a:spcBef>
                <a:spcPts val="0"/>
              </a:spcBef>
              <a:spcAft>
                <a:spcPts val="0"/>
              </a:spcAft>
              <a:buClr>
                <a:schemeClr val="dk1"/>
              </a:buClr>
              <a:buSzPts val="3600"/>
              <a:buNone/>
              <a:defRPr b="1" sz="3600">
                <a:solidFill>
                  <a:schemeClr val="dk1"/>
                </a:solidFill>
              </a:defRPr>
            </a:lvl6pPr>
            <a:lvl7pPr lvl="6" rtl="0" algn="l">
              <a:lnSpc>
                <a:spcPct val="100000"/>
              </a:lnSpc>
              <a:spcBef>
                <a:spcPts val="0"/>
              </a:spcBef>
              <a:spcAft>
                <a:spcPts val="0"/>
              </a:spcAft>
              <a:buClr>
                <a:schemeClr val="dk1"/>
              </a:buClr>
              <a:buSzPts val="3600"/>
              <a:buNone/>
              <a:defRPr b="1" sz="3600">
                <a:solidFill>
                  <a:schemeClr val="dk1"/>
                </a:solidFill>
              </a:defRPr>
            </a:lvl7pPr>
            <a:lvl8pPr lvl="7" rtl="0" algn="l">
              <a:lnSpc>
                <a:spcPct val="100000"/>
              </a:lnSpc>
              <a:spcBef>
                <a:spcPts val="0"/>
              </a:spcBef>
              <a:spcAft>
                <a:spcPts val="0"/>
              </a:spcAft>
              <a:buClr>
                <a:schemeClr val="dk1"/>
              </a:buClr>
              <a:buSzPts val="3600"/>
              <a:buNone/>
              <a:defRPr b="1" sz="3600">
                <a:solidFill>
                  <a:schemeClr val="dk1"/>
                </a:solidFill>
              </a:defRPr>
            </a:lvl8pPr>
            <a:lvl9pPr lvl="8" rtl="0" algn="l">
              <a:lnSpc>
                <a:spcPct val="100000"/>
              </a:lnSpc>
              <a:spcBef>
                <a:spcPts val="0"/>
              </a:spcBef>
              <a:spcAft>
                <a:spcPts val="0"/>
              </a:spcAft>
              <a:buClr>
                <a:schemeClr val="dk1"/>
              </a:buClr>
              <a:buSzPts val="3600"/>
              <a:buNone/>
              <a:defRPr b="1" sz="3600">
                <a:solidFill>
                  <a:schemeClr val="dk1"/>
                </a:solidFill>
              </a:defRPr>
            </a:lvl9pPr>
          </a:lstStyle>
          <a:p/>
        </p:txBody>
      </p:sp>
      <p:sp>
        <p:nvSpPr>
          <p:cNvPr id="317" name="Google Shape;317;p63"/>
          <p:cNvSpPr txBox="1"/>
          <p:nvPr>
            <p:ph idx="1" type="body"/>
          </p:nvPr>
        </p:nvSpPr>
        <p:spPr>
          <a:xfrm>
            <a:off x="4572000" y="450120"/>
            <a:ext cx="4222800" cy="4115400"/>
          </a:xfrm>
          <a:prstGeom prst="rect">
            <a:avLst/>
          </a:prstGeom>
          <a:noFill/>
        </p:spPr>
        <p:txBody>
          <a:bodyPr anchorCtr="0" anchor="t" bIns="91425" lIns="91425" spcFirstLastPara="1" rIns="91425" wrap="square" tIns="91425">
            <a:norm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0"/>
              </a:spcBef>
              <a:spcAft>
                <a:spcPts val="0"/>
              </a:spcAft>
              <a:buClr>
                <a:schemeClr val="dk2"/>
              </a:buClr>
              <a:buSzPts val="1400"/>
              <a:buChar char="○"/>
              <a:defRPr sz="1400">
                <a:solidFill>
                  <a:schemeClr val="dk2"/>
                </a:solidFill>
              </a:defRPr>
            </a:lvl2pPr>
            <a:lvl3pPr indent="-317500" lvl="2" marL="1371600" rtl="0" algn="l">
              <a:lnSpc>
                <a:spcPct val="115000"/>
              </a:lnSpc>
              <a:spcBef>
                <a:spcPts val="0"/>
              </a:spcBef>
              <a:spcAft>
                <a:spcPts val="0"/>
              </a:spcAft>
              <a:buClr>
                <a:schemeClr val="dk2"/>
              </a:buClr>
              <a:buSzPts val="14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318" name="Google Shape;318;p6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2" name="Shape 352"/>
        <p:cNvGrpSpPr/>
        <p:nvPr/>
      </p:nvGrpSpPr>
      <p:grpSpPr>
        <a:xfrm>
          <a:off x="0" y="0"/>
          <a:ext cx="0" cy="0"/>
          <a:chOff x="0" y="0"/>
          <a:chExt cx="0" cy="0"/>
        </a:xfrm>
      </p:grpSpPr>
      <p:sp>
        <p:nvSpPr>
          <p:cNvPr id="353" name="Google Shape;353;p65"/>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4" name="Google Shape;354;p65"/>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355" name="Google Shape;355;p6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6" name="Google Shape;356;p6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7" name="Google Shape;357;p65"/>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8" name="Google Shape;358;p65"/>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9" name="Shape 359"/>
        <p:cNvGrpSpPr/>
        <p:nvPr/>
      </p:nvGrpSpPr>
      <p:grpSpPr>
        <a:xfrm>
          <a:off x="0" y="0"/>
          <a:ext cx="0" cy="0"/>
          <a:chOff x="0" y="0"/>
          <a:chExt cx="0" cy="0"/>
        </a:xfrm>
      </p:grpSpPr>
      <p:sp>
        <p:nvSpPr>
          <p:cNvPr id="360" name="Google Shape;360;p66"/>
          <p:cNvSpPr txBox="1"/>
          <p:nvPr>
            <p:ph type="ctrTitle"/>
          </p:nvPr>
        </p:nvSpPr>
        <p:spPr>
          <a:xfrm>
            <a:off x="1941910" y="1885950"/>
            <a:ext cx="6686549" cy="1697086"/>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4100"/>
              <a:buFont typeface="Century Gothic"/>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1" name="Google Shape;361;p66"/>
          <p:cNvSpPr txBox="1"/>
          <p:nvPr>
            <p:ph idx="1" type="subTitle"/>
          </p:nvPr>
        </p:nvSpPr>
        <p:spPr>
          <a:xfrm>
            <a:off x="1941910" y="3583034"/>
            <a:ext cx="6686549" cy="844712"/>
          </a:xfrm>
          <a:prstGeom prst="rect">
            <a:avLst/>
          </a:prstGeom>
          <a:noFill/>
          <a:ln>
            <a:noFill/>
          </a:ln>
        </p:spPr>
        <p:txBody>
          <a:bodyPr anchorCtr="0" anchor="t" bIns="34275" lIns="68575" spcFirstLastPara="1" rIns="68575" wrap="square" tIns="34275">
            <a:normAutofit/>
          </a:bodyPr>
          <a:lstStyle>
            <a:lvl1pPr lvl="0" algn="l">
              <a:spcBef>
                <a:spcPts val="800"/>
              </a:spcBef>
              <a:spcAft>
                <a:spcPts val="0"/>
              </a:spcAft>
              <a:buSzPts val="1400"/>
              <a:buNone/>
              <a:defRPr>
                <a:solidFill>
                  <a:srgbClr val="595959"/>
                </a:solidFill>
              </a:defRPr>
            </a:lvl1pPr>
            <a:lvl2pPr lvl="1" algn="ctr">
              <a:spcBef>
                <a:spcPts val="800"/>
              </a:spcBef>
              <a:spcAft>
                <a:spcPts val="0"/>
              </a:spcAft>
              <a:buSzPts val="1200"/>
              <a:buNone/>
              <a:defRPr>
                <a:solidFill>
                  <a:srgbClr val="888888"/>
                </a:solidFill>
              </a:defRPr>
            </a:lvl2pPr>
            <a:lvl3pPr lvl="2" algn="ctr">
              <a:spcBef>
                <a:spcPts val="800"/>
              </a:spcBef>
              <a:spcAft>
                <a:spcPts val="0"/>
              </a:spcAft>
              <a:buSzPts val="1100"/>
              <a:buNone/>
              <a:defRPr>
                <a:solidFill>
                  <a:srgbClr val="888888"/>
                </a:solidFill>
              </a:defRPr>
            </a:lvl3pPr>
            <a:lvl4pPr lvl="3" algn="ctr">
              <a:spcBef>
                <a:spcPts val="800"/>
              </a:spcBef>
              <a:spcAft>
                <a:spcPts val="0"/>
              </a:spcAft>
              <a:buSzPts val="900"/>
              <a:buNone/>
              <a:defRPr>
                <a:solidFill>
                  <a:srgbClr val="888888"/>
                </a:solidFill>
              </a:defRPr>
            </a:lvl4pPr>
            <a:lvl5pPr lvl="4" algn="ctr">
              <a:spcBef>
                <a:spcPts val="800"/>
              </a:spcBef>
              <a:spcAft>
                <a:spcPts val="0"/>
              </a:spcAft>
              <a:buSzPts val="900"/>
              <a:buNone/>
              <a:defRPr>
                <a:solidFill>
                  <a:srgbClr val="888888"/>
                </a:solidFill>
              </a:defRPr>
            </a:lvl5pPr>
            <a:lvl6pPr lvl="5" algn="ctr">
              <a:spcBef>
                <a:spcPts val="800"/>
              </a:spcBef>
              <a:spcAft>
                <a:spcPts val="0"/>
              </a:spcAft>
              <a:buSzPts val="900"/>
              <a:buNone/>
              <a:defRPr>
                <a:solidFill>
                  <a:srgbClr val="888888"/>
                </a:solidFill>
              </a:defRPr>
            </a:lvl6pPr>
            <a:lvl7pPr lvl="6" algn="ctr">
              <a:spcBef>
                <a:spcPts val="800"/>
              </a:spcBef>
              <a:spcAft>
                <a:spcPts val="0"/>
              </a:spcAft>
              <a:buSzPts val="900"/>
              <a:buNone/>
              <a:defRPr>
                <a:solidFill>
                  <a:srgbClr val="888888"/>
                </a:solidFill>
              </a:defRPr>
            </a:lvl7pPr>
            <a:lvl8pPr lvl="7" algn="ctr">
              <a:spcBef>
                <a:spcPts val="800"/>
              </a:spcBef>
              <a:spcAft>
                <a:spcPts val="0"/>
              </a:spcAft>
              <a:buSzPts val="900"/>
              <a:buNone/>
              <a:defRPr>
                <a:solidFill>
                  <a:srgbClr val="888888"/>
                </a:solidFill>
              </a:defRPr>
            </a:lvl8pPr>
            <a:lvl9pPr lvl="8" algn="ctr">
              <a:spcBef>
                <a:spcPts val="800"/>
              </a:spcBef>
              <a:spcAft>
                <a:spcPts val="0"/>
              </a:spcAft>
              <a:buSzPts val="900"/>
              <a:buNone/>
              <a:defRPr>
                <a:solidFill>
                  <a:srgbClr val="888888"/>
                </a:solidFill>
              </a:defRPr>
            </a:lvl9pPr>
          </a:lstStyle>
          <a:p/>
        </p:txBody>
      </p:sp>
      <p:sp>
        <p:nvSpPr>
          <p:cNvPr id="362" name="Google Shape;362;p6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3" name="Google Shape;363;p6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4" name="Google Shape;364;p66"/>
          <p:cNvSpPr/>
          <p:nvPr/>
        </p:nvSpPr>
        <p:spPr>
          <a:xfrm>
            <a:off x="0" y="3242857"/>
            <a:ext cx="1308489" cy="583942"/>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5" name="Google Shape;365;p66"/>
          <p:cNvSpPr txBox="1"/>
          <p:nvPr>
            <p:ph idx="12" type="sldNum"/>
          </p:nvPr>
        </p:nvSpPr>
        <p:spPr>
          <a:xfrm>
            <a:off x="398859" y="339715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6" name="Shape 366"/>
        <p:cNvGrpSpPr/>
        <p:nvPr/>
      </p:nvGrpSpPr>
      <p:grpSpPr>
        <a:xfrm>
          <a:off x="0" y="0"/>
          <a:ext cx="0" cy="0"/>
          <a:chOff x="0" y="0"/>
          <a:chExt cx="0" cy="0"/>
        </a:xfrm>
      </p:grpSpPr>
      <p:sp>
        <p:nvSpPr>
          <p:cNvPr id="367" name="Google Shape;367;p67"/>
          <p:cNvSpPr txBox="1"/>
          <p:nvPr>
            <p:ph type="title"/>
          </p:nvPr>
        </p:nvSpPr>
        <p:spPr>
          <a:xfrm>
            <a:off x="1941909" y="1544063"/>
            <a:ext cx="6686549" cy="11016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000"/>
              <a:buFont typeface="Century Gothic"/>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68" name="Google Shape;368;p67"/>
          <p:cNvSpPr txBox="1"/>
          <p:nvPr>
            <p:ph idx="1" type="body"/>
          </p:nvPr>
        </p:nvSpPr>
        <p:spPr>
          <a:xfrm>
            <a:off x="1941909" y="2647597"/>
            <a:ext cx="6686549"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500"/>
              <a:buNone/>
              <a:defRPr sz="15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369" name="Google Shape;369;p6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0" name="Google Shape;370;p6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1" name="Google Shape;371;p67"/>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2" name="Google Shape;372;p67"/>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3" name="Shape 373"/>
        <p:cNvGrpSpPr/>
        <p:nvPr/>
      </p:nvGrpSpPr>
      <p:grpSpPr>
        <a:xfrm>
          <a:off x="0" y="0"/>
          <a:ext cx="0" cy="0"/>
          <a:chOff x="0" y="0"/>
          <a:chExt cx="0" cy="0"/>
        </a:xfrm>
      </p:grpSpPr>
      <p:sp>
        <p:nvSpPr>
          <p:cNvPr id="374" name="Google Shape;374;p68"/>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5" name="Google Shape;375;p68"/>
          <p:cNvSpPr txBox="1"/>
          <p:nvPr>
            <p:ph idx="1" type="body"/>
          </p:nvPr>
        </p:nvSpPr>
        <p:spPr>
          <a:xfrm>
            <a:off x="1941909" y="1600200"/>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376" name="Google Shape;376;p68"/>
          <p:cNvSpPr txBox="1"/>
          <p:nvPr>
            <p:ph idx="2" type="body"/>
          </p:nvPr>
        </p:nvSpPr>
        <p:spPr>
          <a:xfrm>
            <a:off x="5393060" y="1594667"/>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377" name="Google Shape;377;p6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8" name="Google Shape;378;p6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9" name="Google Shape;379;p68"/>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0" name="Google Shape;380;p68"/>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1" name="Shape 381"/>
        <p:cNvGrpSpPr/>
        <p:nvPr/>
      </p:nvGrpSpPr>
      <p:grpSpPr>
        <a:xfrm>
          <a:off x="0" y="0"/>
          <a:ext cx="0" cy="0"/>
          <a:chOff x="0" y="0"/>
          <a:chExt cx="0" cy="0"/>
        </a:xfrm>
      </p:grpSpPr>
      <p:sp>
        <p:nvSpPr>
          <p:cNvPr id="382" name="Google Shape;382;p69"/>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3" name="Google Shape;383;p69"/>
          <p:cNvSpPr txBox="1"/>
          <p:nvPr>
            <p:ph idx="1" type="body"/>
          </p:nvPr>
        </p:nvSpPr>
        <p:spPr>
          <a:xfrm>
            <a:off x="2204530" y="1479527"/>
            <a:ext cx="2994549"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384" name="Google Shape;384;p69"/>
          <p:cNvSpPr txBox="1"/>
          <p:nvPr>
            <p:ph idx="2" type="body"/>
          </p:nvPr>
        </p:nvSpPr>
        <p:spPr>
          <a:xfrm>
            <a:off x="1941909" y="1911725"/>
            <a:ext cx="3257170"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385" name="Google Shape;385;p69"/>
          <p:cNvSpPr txBox="1"/>
          <p:nvPr>
            <p:ph idx="3" type="body"/>
          </p:nvPr>
        </p:nvSpPr>
        <p:spPr>
          <a:xfrm>
            <a:off x="5629972" y="1477106"/>
            <a:ext cx="2999251"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386" name="Google Shape;386;p69"/>
          <p:cNvSpPr txBox="1"/>
          <p:nvPr>
            <p:ph idx="4" type="body"/>
          </p:nvPr>
        </p:nvSpPr>
        <p:spPr>
          <a:xfrm>
            <a:off x="5375218" y="1909304"/>
            <a:ext cx="3254005"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387" name="Google Shape;387;p6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8" name="Google Shape;388;p6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9" name="Google Shape;389;p6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6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1" name="Shape 391"/>
        <p:cNvGrpSpPr/>
        <p:nvPr/>
      </p:nvGrpSpPr>
      <p:grpSpPr>
        <a:xfrm>
          <a:off x="0" y="0"/>
          <a:ext cx="0" cy="0"/>
          <a:chOff x="0" y="0"/>
          <a:chExt cx="0" cy="0"/>
        </a:xfrm>
      </p:grpSpPr>
      <p:sp>
        <p:nvSpPr>
          <p:cNvPr id="392" name="Google Shape;392;p70"/>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3" name="Google Shape;393;p70"/>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4" name="Google Shape;394;p70"/>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5" name="Google Shape;395;p70"/>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6" name="Google Shape;396;p7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7" name="Shape 397"/>
        <p:cNvGrpSpPr/>
        <p:nvPr/>
      </p:nvGrpSpPr>
      <p:grpSpPr>
        <a:xfrm>
          <a:off x="0" y="0"/>
          <a:ext cx="0" cy="0"/>
          <a:chOff x="0" y="0"/>
          <a:chExt cx="0" cy="0"/>
        </a:xfrm>
      </p:grpSpPr>
      <p:sp>
        <p:nvSpPr>
          <p:cNvPr id="398" name="Google Shape;398;p71"/>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99" name="Google Shape;399;p71"/>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0" name="Google Shape;400;p71"/>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71"/>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2" name="Shape 402"/>
        <p:cNvGrpSpPr/>
        <p:nvPr/>
      </p:nvGrpSpPr>
      <p:grpSpPr>
        <a:xfrm>
          <a:off x="0" y="0"/>
          <a:ext cx="0" cy="0"/>
          <a:chOff x="0" y="0"/>
          <a:chExt cx="0" cy="0"/>
        </a:xfrm>
      </p:grpSpPr>
      <p:sp>
        <p:nvSpPr>
          <p:cNvPr id="403" name="Google Shape;403;p72"/>
          <p:cNvSpPr txBox="1"/>
          <p:nvPr>
            <p:ph type="title"/>
          </p:nvPr>
        </p:nvSpPr>
        <p:spPr>
          <a:xfrm>
            <a:off x="1941909" y="334566"/>
            <a:ext cx="2628899" cy="7322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500"/>
              <a:buFont typeface="Century Gothic"/>
              <a:buNone/>
              <a:defRPr b="0"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4" name="Google Shape;404;p72"/>
          <p:cNvSpPr txBox="1"/>
          <p:nvPr>
            <p:ph idx="1" type="body"/>
          </p:nvPr>
        </p:nvSpPr>
        <p:spPr>
          <a:xfrm>
            <a:off x="4742259" y="334566"/>
            <a:ext cx="3886200" cy="4061222"/>
          </a:xfrm>
          <a:prstGeom prst="rect">
            <a:avLst/>
          </a:prstGeom>
          <a:noFill/>
          <a:ln>
            <a:noFill/>
          </a:ln>
        </p:spPr>
        <p:txBody>
          <a:bodyPr anchorCtr="0" anchor="ctr"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05" name="Google Shape;405;p72"/>
          <p:cNvSpPr txBox="1"/>
          <p:nvPr>
            <p:ph idx="2" type="body"/>
          </p:nvPr>
        </p:nvSpPr>
        <p:spPr>
          <a:xfrm>
            <a:off x="1941909" y="1198960"/>
            <a:ext cx="2628899" cy="319682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1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406" name="Google Shape;406;p72"/>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7" name="Google Shape;407;p72"/>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08" name="Google Shape;408;p72"/>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9" name="Google Shape;409;p72"/>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0" name="Shape 410"/>
        <p:cNvGrpSpPr/>
        <p:nvPr/>
      </p:nvGrpSpPr>
      <p:grpSpPr>
        <a:xfrm>
          <a:off x="0" y="0"/>
          <a:ext cx="0" cy="0"/>
          <a:chOff x="0" y="0"/>
          <a:chExt cx="0" cy="0"/>
        </a:xfrm>
      </p:grpSpPr>
      <p:sp>
        <p:nvSpPr>
          <p:cNvPr id="411" name="Google Shape;411;p73"/>
          <p:cNvSpPr txBox="1"/>
          <p:nvPr>
            <p:ph type="title"/>
          </p:nvPr>
        </p:nvSpPr>
        <p:spPr>
          <a:xfrm>
            <a:off x="1941910" y="3600450"/>
            <a:ext cx="6686550" cy="42505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800"/>
              <a:buFont typeface="Century Gothic"/>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2" name="Google Shape;412;p73"/>
          <p:cNvSpPr/>
          <p:nvPr>
            <p:ph idx="2" type="pic"/>
          </p:nvPr>
        </p:nvSpPr>
        <p:spPr>
          <a:xfrm>
            <a:off x="1941909" y="476224"/>
            <a:ext cx="6686550" cy="2891227"/>
          </a:xfrm>
          <a:prstGeom prst="rect">
            <a:avLst/>
          </a:prstGeom>
          <a:noFill/>
          <a:ln>
            <a:noFill/>
          </a:ln>
        </p:spPr>
      </p:sp>
      <p:sp>
        <p:nvSpPr>
          <p:cNvPr id="413" name="Google Shape;413;p73"/>
          <p:cNvSpPr txBox="1"/>
          <p:nvPr>
            <p:ph idx="1" type="body"/>
          </p:nvPr>
        </p:nvSpPr>
        <p:spPr>
          <a:xfrm>
            <a:off x="1941910" y="4025503"/>
            <a:ext cx="6686550" cy="370284"/>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900"/>
              <a:buNone/>
              <a:defRPr sz="9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414" name="Google Shape;414;p73"/>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5" name="Google Shape;415;p73"/>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6" name="Google Shape;416;p73"/>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7" name="Google Shape;417;p73"/>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418" name="Shape 418"/>
        <p:cNvGrpSpPr/>
        <p:nvPr/>
      </p:nvGrpSpPr>
      <p:grpSpPr>
        <a:xfrm>
          <a:off x="0" y="0"/>
          <a:ext cx="0" cy="0"/>
          <a:chOff x="0" y="0"/>
          <a:chExt cx="0" cy="0"/>
        </a:xfrm>
      </p:grpSpPr>
      <p:sp>
        <p:nvSpPr>
          <p:cNvPr id="419" name="Google Shape;419;p74"/>
          <p:cNvSpPr txBox="1"/>
          <p:nvPr>
            <p:ph type="title"/>
          </p:nvPr>
        </p:nvSpPr>
        <p:spPr>
          <a:xfrm>
            <a:off x="1941909" y="457200"/>
            <a:ext cx="6686549" cy="233778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0" name="Google Shape;420;p74"/>
          <p:cNvSpPr txBox="1"/>
          <p:nvPr>
            <p:ph idx="1"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421" name="Google Shape;421;p7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2" name="Google Shape;422;p7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3" name="Google Shape;423;p74"/>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4" name="Google Shape;424;p74"/>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425" name="Shape 425"/>
        <p:cNvGrpSpPr/>
        <p:nvPr/>
      </p:nvGrpSpPr>
      <p:grpSpPr>
        <a:xfrm>
          <a:off x="0" y="0"/>
          <a:ext cx="0" cy="0"/>
          <a:chOff x="0" y="0"/>
          <a:chExt cx="0" cy="0"/>
        </a:xfrm>
      </p:grpSpPr>
      <p:sp>
        <p:nvSpPr>
          <p:cNvPr id="426" name="Google Shape;426;p75"/>
          <p:cNvSpPr txBox="1"/>
          <p:nvPr>
            <p:ph type="title"/>
          </p:nvPr>
        </p:nvSpPr>
        <p:spPr>
          <a:xfrm>
            <a:off x="2137462" y="457200"/>
            <a:ext cx="6295445"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7" name="Google Shape;427;p75"/>
          <p:cNvSpPr txBox="1"/>
          <p:nvPr>
            <p:ph idx="1" type="body"/>
          </p:nvPr>
        </p:nvSpPr>
        <p:spPr>
          <a:xfrm>
            <a:off x="2456259" y="2628900"/>
            <a:ext cx="5652416" cy="28575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200"/>
              <a:buFont typeface="Century Gothic"/>
              <a:buNone/>
              <a:defRPr sz="1200">
                <a:solidFill>
                  <a:srgbClr val="7F7F7F"/>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28" name="Google Shape;428;p75"/>
          <p:cNvSpPr txBox="1"/>
          <p:nvPr>
            <p:ph idx="2"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429" name="Google Shape;429;p7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0" name="Google Shape;430;p7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1" name="Google Shape;431;p75"/>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2" name="Google Shape;432;p75"/>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33" name="Google Shape;433;p75"/>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accent1"/>
                </a:solidFill>
                <a:latin typeface="Arial"/>
                <a:ea typeface="Arial"/>
                <a:cs typeface="Arial"/>
                <a:sym typeface="Arial"/>
              </a:rPr>
              <a:t>“</a:t>
            </a:r>
            <a:endParaRPr sz="1100"/>
          </a:p>
        </p:txBody>
      </p:sp>
      <p:sp>
        <p:nvSpPr>
          <p:cNvPr id="434" name="Google Shape;434;p75"/>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435" name="Shape 435"/>
        <p:cNvGrpSpPr/>
        <p:nvPr/>
      </p:nvGrpSpPr>
      <p:grpSpPr>
        <a:xfrm>
          <a:off x="0" y="0"/>
          <a:ext cx="0" cy="0"/>
          <a:chOff x="0" y="0"/>
          <a:chExt cx="0" cy="0"/>
        </a:xfrm>
      </p:grpSpPr>
      <p:sp>
        <p:nvSpPr>
          <p:cNvPr id="436" name="Google Shape;436;p76"/>
          <p:cNvSpPr txBox="1"/>
          <p:nvPr>
            <p:ph type="title"/>
          </p:nvPr>
        </p:nvSpPr>
        <p:spPr>
          <a:xfrm>
            <a:off x="1941910" y="1828800"/>
            <a:ext cx="6686550" cy="20436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7" name="Google Shape;437;p76"/>
          <p:cNvSpPr txBox="1"/>
          <p:nvPr>
            <p:ph idx="1"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38" name="Google Shape;438;p7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9" name="Google Shape;439;p7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0" name="Google Shape;440;p76"/>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p76"/>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442" name="Shape 442"/>
        <p:cNvGrpSpPr/>
        <p:nvPr/>
      </p:nvGrpSpPr>
      <p:grpSpPr>
        <a:xfrm>
          <a:off x="0" y="0"/>
          <a:ext cx="0" cy="0"/>
          <a:chOff x="0" y="0"/>
          <a:chExt cx="0" cy="0"/>
        </a:xfrm>
      </p:grpSpPr>
      <p:sp>
        <p:nvSpPr>
          <p:cNvPr id="443" name="Google Shape;443;p77"/>
          <p:cNvSpPr txBox="1"/>
          <p:nvPr>
            <p:ph type="title"/>
          </p:nvPr>
        </p:nvSpPr>
        <p:spPr>
          <a:xfrm>
            <a:off x="2137462" y="457200"/>
            <a:ext cx="6295445"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4" name="Google Shape;444;p77"/>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45" name="Google Shape;445;p77"/>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46" name="Google Shape;446;p7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7" name="Google Shape;447;p7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8" name="Google Shape;448;p77"/>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9" name="Google Shape;449;p77"/>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450" name="Google Shape;450;p77"/>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accent1"/>
                </a:solidFill>
                <a:latin typeface="Arial"/>
                <a:ea typeface="Arial"/>
                <a:cs typeface="Arial"/>
                <a:sym typeface="Arial"/>
              </a:rPr>
              <a:t>“</a:t>
            </a:r>
            <a:endParaRPr sz="1100"/>
          </a:p>
        </p:txBody>
      </p:sp>
      <p:sp>
        <p:nvSpPr>
          <p:cNvPr id="451" name="Google Shape;451;p77"/>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452" name="Shape 452"/>
        <p:cNvGrpSpPr/>
        <p:nvPr/>
      </p:nvGrpSpPr>
      <p:grpSpPr>
        <a:xfrm>
          <a:off x="0" y="0"/>
          <a:ext cx="0" cy="0"/>
          <a:chOff x="0" y="0"/>
          <a:chExt cx="0" cy="0"/>
        </a:xfrm>
      </p:grpSpPr>
      <p:sp>
        <p:nvSpPr>
          <p:cNvPr id="453" name="Google Shape;453;p78"/>
          <p:cNvSpPr txBox="1"/>
          <p:nvPr>
            <p:ph type="title"/>
          </p:nvPr>
        </p:nvSpPr>
        <p:spPr>
          <a:xfrm>
            <a:off x="1941909" y="470555"/>
            <a:ext cx="6686549" cy="2160015"/>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4" name="Google Shape;454;p78"/>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55" name="Google Shape;455;p78"/>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56" name="Google Shape;456;p7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7" name="Google Shape;457;p7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58" name="Google Shape;458;p78"/>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9" name="Google Shape;459;p78"/>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0" name="Shape 460"/>
        <p:cNvGrpSpPr/>
        <p:nvPr/>
      </p:nvGrpSpPr>
      <p:grpSpPr>
        <a:xfrm>
          <a:off x="0" y="0"/>
          <a:ext cx="0" cy="0"/>
          <a:chOff x="0" y="0"/>
          <a:chExt cx="0" cy="0"/>
        </a:xfrm>
      </p:grpSpPr>
      <p:sp>
        <p:nvSpPr>
          <p:cNvPr id="461" name="Google Shape;461;p79"/>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2" name="Google Shape;462;p79"/>
          <p:cNvSpPr txBox="1"/>
          <p:nvPr>
            <p:ph idx="1" type="body"/>
          </p:nvPr>
        </p:nvSpPr>
        <p:spPr>
          <a:xfrm rot="5400000">
            <a:off x="3827859" y="-285750"/>
            <a:ext cx="2914650" cy="66865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63" name="Google Shape;463;p7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4" name="Google Shape;464;p7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5" name="Google Shape;465;p7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6" name="Google Shape;466;p79"/>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67" name="Shape 467"/>
        <p:cNvGrpSpPr/>
        <p:nvPr/>
      </p:nvGrpSpPr>
      <p:grpSpPr>
        <a:xfrm>
          <a:off x="0" y="0"/>
          <a:ext cx="0" cy="0"/>
          <a:chOff x="0" y="0"/>
          <a:chExt cx="0" cy="0"/>
        </a:xfrm>
      </p:grpSpPr>
      <p:sp>
        <p:nvSpPr>
          <p:cNvPr id="468" name="Google Shape;468;p80"/>
          <p:cNvSpPr txBox="1"/>
          <p:nvPr>
            <p:ph type="title"/>
          </p:nvPr>
        </p:nvSpPr>
        <p:spPr>
          <a:xfrm rot="5400000">
            <a:off x="5817528" y="1624135"/>
            <a:ext cx="3962863" cy="1655701"/>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69" name="Google Shape;469;p80"/>
          <p:cNvSpPr txBox="1"/>
          <p:nvPr>
            <p:ph idx="1" type="body"/>
          </p:nvPr>
        </p:nvSpPr>
        <p:spPr>
          <a:xfrm rot="5400000">
            <a:off x="2389353" y="23110"/>
            <a:ext cx="3962863" cy="48577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470" name="Google Shape;470;p80"/>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1" name="Google Shape;471;p80"/>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2" name="Google Shape;472;p80"/>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73" name="Google Shape;473;p80"/>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5.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theme" Target="../theme/theme6.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1.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7.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7" Type="http://schemas.openxmlformats.org/officeDocument/2006/relationships/theme" Target="../theme/theme4.xml"/><Relationship Id="rId16" Type="http://schemas.openxmlformats.org/officeDocument/2006/relationships/slideLayout" Target="../slideLayouts/slideLayout74.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Source Sans Pro"/>
              <a:buChar char="●"/>
              <a:defRPr b="0" i="0" sz="1800" u="none" cap="none" strike="noStrike">
                <a:solidFill>
                  <a:schemeClr val="lt2"/>
                </a:solidFill>
                <a:latin typeface="Source Sans Pro"/>
                <a:ea typeface="Source Sans Pro"/>
                <a:cs typeface="Source Sans Pro"/>
                <a:sym typeface="Source Sans Pro"/>
              </a:defRPr>
            </a:lvl1pPr>
            <a:lvl2pPr indent="-317500" lvl="1" marL="9144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2pPr>
            <a:lvl3pPr indent="-317500" lvl="2" marL="13716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3pPr>
            <a:lvl4pPr indent="-317500" lvl="3" marL="18288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4pPr>
            <a:lvl5pPr indent="-317500" lvl="4" marL="22860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5pPr>
            <a:lvl6pPr indent="-317500" lvl="5" marL="27432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6pPr>
            <a:lvl7pPr indent="-317500" lvl="6" marL="32004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7pPr>
            <a:lvl8pPr indent="-317500" lvl="7" marL="36576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8pPr>
            <a:lvl9pPr indent="-317500" lvl="8" marL="4114800" marR="0" rtl="0" algn="l">
              <a:lnSpc>
                <a:spcPct val="115000"/>
              </a:lnSpc>
              <a:spcBef>
                <a:spcPts val="0"/>
              </a:spcBef>
              <a:spcAft>
                <a:spcPts val="0"/>
              </a:spcAft>
              <a:buClr>
                <a:schemeClr val="lt2"/>
              </a:buClr>
              <a:buSzPts val="1400"/>
              <a:buFont typeface="Source Sans Pro"/>
              <a:buChar char="■"/>
              <a:defRPr b="0" i="0" sz="1400" u="none" cap="none" strike="noStrike">
                <a:solidFill>
                  <a:schemeClr val="lt2"/>
                </a:solidFill>
                <a:latin typeface="Source Sans Pro"/>
                <a:ea typeface="Source Sans Pro"/>
                <a:cs typeface="Source Sans Pro"/>
                <a:sym typeface="Source Sans Pr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0" name="Google Shape;110;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1" name="Google Shape;111;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2" name="Google Shape;112;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82" name="Shape 182"/>
        <p:cNvGrpSpPr/>
        <p:nvPr/>
      </p:nvGrpSpPr>
      <p:grpSpPr>
        <a:xfrm>
          <a:off x="0" y="0"/>
          <a:ext cx="0" cy="0"/>
          <a:chOff x="0" y="0"/>
          <a:chExt cx="0" cy="0"/>
        </a:xfrm>
      </p:grpSpPr>
      <p:sp>
        <p:nvSpPr>
          <p:cNvPr id="183" name="Google Shape;183;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184" name="Google Shape;184;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85" name="Google Shape;185;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67" name="Shape 267"/>
        <p:cNvGrpSpPr/>
        <p:nvPr/>
      </p:nvGrpSpPr>
      <p:grpSpPr>
        <a:xfrm>
          <a:off x="0" y="0"/>
          <a:ext cx="0" cy="0"/>
          <a:chOff x="0" y="0"/>
          <a:chExt cx="0" cy="0"/>
        </a:xfrm>
      </p:grpSpPr>
      <p:sp>
        <p:nvSpPr>
          <p:cNvPr id="268" name="Google Shape;268;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69" name="Google Shape;269;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70" name="Google Shape;270;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271" name="Google Shape;271;p51"/>
          <p:cNvPicPr preferRelativeResize="0"/>
          <p:nvPr/>
        </p:nvPicPr>
        <p:blipFill>
          <a:blip r:embed="rId1">
            <a:alphaModFix/>
          </a:blip>
          <a:stretch>
            <a:fillRect/>
          </a:stretch>
        </p:blipFill>
        <p:spPr>
          <a:xfrm>
            <a:off x="95750" y="95743"/>
            <a:ext cx="2934225" cy="76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319" name="Shape 319"/>
        <p:cNvGrpSpPr/>
        <p:nvPr/>
      </p:nvGrpSpPr>
      <p:grpSpPr>
        <a:xfrm>
          <a:off x="0" y="0"/>
          <a:ext cx="0" cy="0"/>
          <a:chOff x="0" y="0"/>
          <a:chExt cx="0" cy="0"/>
        </a:xfrm>
      </p:grpSpPr>
      <p:grpSp>
        <p:nvGrpSpPr>
          <p:cNvPr id="320" name="Google Shape;320;p64"/>
          <p:cNvGrpSpPr/>
          <p:nvPr/>
        </p:nvGrpSpPr>
        <p:grpSpPr>
          <a:xfrm>
            <a:off x="1" y="171450"/>
            <a:ext cx="2138637" cy="4978971"/>
            <a:chOff x="2487613" y="285750"/>
            <a:chExt cx="2428875" cy="5654676"/>
          </a:xfrm>
        </p:grpSpPr>
        <p:sp>
          <p:nvSpPr>
            <p:cNvPr id="321" name="Google Shape;321;p64"/>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2" name="Google Shape;322;p64"/>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3" name="Google Shape;323;p64"/>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4" name="Google Shape;324;p64"/>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5" name="Google Shape;325;p64"/>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6" name="Google Shape;326;p64"/>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7" name="Google Shape;327;p64"/>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8" name="Google Shape;328;p64"/>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9" name="Google Shape;329;p64"/>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0" name="Google Shape;330;p64"/>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1" name="Google Shape;331;p64"/>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2" name="Google Shape;332;p64"/>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333" name="Google Shape;333;p64"/>
          <p:cNvGrpSpPr/>
          <p:nvPr/>
        </p:nvGrpSpPr>
        <p:grpSpPr>
          <a:xfrm>
            <a:off x="20416" y="-589"/>
            <a:ext cx="1767506" cy="5140529"/>
            <a:chOff x="6627813" y="194833"/>
            <a:chExt cx="1952625" cy="5678918"/>
          </a:xfrm>
        </p:grpSpPr>
        <p:sp>
          <p:nvSpPr>
            <p:cNvPr id="334" name="Google Shape;334;p64"/>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5" name="Google Shape;335;p64"/>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6" name="Google Shape;336;p64"/>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7" name="Google Shape;337;p64"/>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8" name="Google Shape;338;p64"/>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9" name="Google Shape;339;p64"/>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0" name="Google Shape;340;p64"/>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1" name="Google Shape;341;p64"/>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2" name="Google Shape;342;p64"/>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3" name="Google Shape;343;p64"/>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4" name="Google Shape;344;p64"/>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5" name="Google Shape;345;p64"/>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6" name="Google Shape;346;p64"/>
          <p:cNvSpPr/>
          <p:nvPr/>
        </p:nvSpPr>
        <p:spPr>
          <a:xfrm>
            <a:off x="0" y="0"/>
            <a:ext cx="137160" cy="5143500"/>
          </a:xfrm>
          <a:prstGeom prst="rect">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7" name="Google Shape;347;p64"/>
          <p:cNvSpPr txBox="1"/>
          <p:nvPr>
            <p:ph type="title"/>
          </p:nvPr>
        </p:nvSpPr>
        <p:spPr>
          <a:xfrm>
            <a:off x="1944693" y="468083"/>
            <a:ext cx="6683765" cy="960668"/>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262626"/>
              </a:buClr>
              <a:buSzPts val="2700"/>
              <a:buFont typeface="Century Gothic"/>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348" name="Google Shape;348;p64"/>
          <p:cNvSpPr txBox="1"/>
          <p:nvPr>
            <p:ph idx="1" type="body"/>
          </p:nvPr>
        </p:nvSpPr>
        <p:spPr>
          <a:xfrm>
            <a:off x="1941909" y="1600200"/>
            <a:ext cx="6686550" cy="2914650"/>
          </a:xfrm>
          <a:prstGeom prst="rect">
            <a:avLst/>
          </a:prstGeom>
          <a:noFill/>
          <a:ln>
            <a:noFill/>
          </a:ln>
        </p:spPr>
        <p:txBody>
          <a:bodyPr anchorCtr="0" anchor="t" bIns="34275" lIns="68575" spcFirstLastPara="1" rIns="68575" wrap="square" tIns="34275">
            <a:normAutofit/>
          </a:bodyPr>
          <a:lstStyle>
            <a:lvl1pPr indent="-317500" lvl="0" marL="457200" marR="0" rtl="0" algn="l">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349" name="Google Shape;349;p6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350" name="Google Shape;350;p6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351" name="Google Shape;351;p64"/>
          <p:cNvSpPr txBox="1"/>
          <p:nvPr>
            <p:ph idx="12" type="sldNum"/>
          </p:nvPr>
        </p:nvSpPr>
        <p:spPr>
          <a:xfrm>
            <a:off x="398859" y="590837"/>
            <a:ext cx="584825"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5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15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15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15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15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15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15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15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lookern@edgehill.ac.uk" TargetMode="External"/><Relationship Id="rId4" Type="http://schemas.openxmlformats.org/officeDocument/2006/relationships/image" Target="../media/image9.jpg"/><Relationship Id="rId5" Type="http://schemas.openxmlformats.org/officeDocument/2006/relationships/image" Target="../media/image3.png"/><Relationship Id="rId6" Type="http://schemas.openxmlformats.org/officeDocument/2006/relationships/hyperlink" Target="https://bit.ly/EHUHUB1-202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s://www.gov.uk/government/publications/research-review-series-computing/research-review-series-computing" TargetMode="External"/><Relationship Id="rId4" Type="http://schemas.openxmlformats.org/officeDocument/2006/relationships/hyperlink" Target="https://www.gov.uk/government/publications/research-review-series-computing/research-review-series-comput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gov.uk/government/publications/research-review-series-computing/research-review-series-computing" TargetMode="External"/><Relationship Id="rId4" Type="http://schemas.openxmlformats.org/officeDocument/2006/relationships/hyperlink" Target="https://www.gov.uk/government/publications/research-review-series-computing/research-review-series-comput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www.gov.uk/government/publications/research-review-series-computing/research-review-series-computing" TargetMode="External"/><Relationship Id="rId4" Type="http://schemas.openxmlformats.org/officeDocument/2006/relationships/hyperlink" Target="https://www.gov.uk/government/publications/research-review-series-computing/research-review-series-comput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 Id="rId3" Type="http://schemas.openxmlformats.org/officeDocument/2006/relationships/hyperlink" Target="https://www.computingatschool.org.uk/resources/2016/october/computing-misconceptions-any-key-stage" TargetMode="External"/><Relationship Id="rId4" Type="http://schemas.openxmlformats.org/officeDocument/2006/relationships/hyperlink" Target="https://www.computingatschool.org.uk/resources/2016/october/computing-misconceptions-any-key-stage" TargetMode="External"/><Relationship Id="rId5" Type="http://schemas.openxmlformats.org/officeDocument/2006/relationships/hyperlink" Target="https://www.computingatschool.org.uk/resources/2016/october/computing-misconceptions-any-key-stage" TargetMode="External"/><Relationship Id="rId6"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hyperlink" Target="https://raspberrypi-education.s3-eu-west-1.amazonaws.com/Quick+Reads/Pedagogy+Quick+Read+12+-+Block+Model.pdf" TargetMode="External"/><Relationship Id="rId6" Type="http://schemas.openxmlformats.org/officeDocument/2006/relationships/hyperlink" Target="https://www.researchgate.net/publication/339040166_Fostering_Program_Comprehension_in_Novice_Programmers_-_Learning_Activities_and_Learning_Trajectori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hyperlink" Target="https://www.gov.uk/government/publications/research-review-series-computing/research-review-series-computing#fnref:1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static.teachcomputing.org/Practical+Work+in+Computing+Apr+22.pdf?_ga=2.40245154.1474516775.1674420533-155273511.1674420533" TargetMode="Externa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doi.org/10.1145/336601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hyperlink" Target="https://teachcomputing.org/gender-balance" TargetMode="Externa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s://teachcomputing.org/gender-balance" TargetMode="External"/><Relationship Id="rId4" Type="http://schemas.openxmlformats.org/officeDocument/2006/relationships/hyperlink" Target="https://doi.org/10.1145/2483710.2483713" TargetMode="External"/><Relationship Id="rId5" Type="http://schemas.openxmlformats.org/officeDocument/2006/relationships/hyperlink" Target="https://doi.org/10.1145/3304221.3319785" TargetMode="External"/><Relationship Id="rId6" Type="http://schemas.openxmlformats.org/officeDocument/2006/relationships/hyperlink" Target="https://doi.org/10.1145/3144174" TargetMode="External"/><Relationship Id="rId7" Type="http://schemas.openxmlformats.org/officeDocument/2006/relationships/hyperlink" Target="http://dx.doi.org/10.5040/978135005714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s://www.gov.uk/government/publications/research-review-series-computing/research-review-series-computing#fn:138" TargetMode="External"/><Relationship Id="rId4" Type="http://schemas.openxmlformats.org/officeDocument/2006/relationships/hyperlink" Target="https://www.gov.uk/government/publications/research-review-series-computing/research-review-series-computing#fn:139" TargetMode="External"/><Relationship Id="rId5" Type="http://schemas.openxmlformats.org/officeDocument/2006/relationships/hyperlink" Target="https://www.gov.uk/government/publications/research-review-series-computing/research-review-series-computing#fn:140" TargetMode="External"/><Relationship Id="rId6" Type="http://schemas.openxmlformats.org/officeDocument/2006/relationships/hyperlink" Target="https://www.gov.uk/government/publications/research-review-series-computing/research-review-series-computing#fn:141" TargetMode="External"/><Relationship Id="rId7" Type="http://schemas.openxmlformats.org/officeDocument/2006/relationships/hyperlink" Target="https://www.gov.uk/government/publications/research-review-series-computing/research-review-series-computing" TargetMode="External"/><Relationship Id="rId8" Type="http://schemas.openxmlformats.org/officeDocument/2006/relationships/hyperlink" Target="https://www.gov.uk/government/publications/research-review-series-computing/research-review-series-compu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81"/>
          <p:cNvSpPr txBox="1"/>
          <p:nvPr>
            <p:ph idx="1" type="subTitle"/>
          </p:nvPr>
        </p:nvSpPr>
        <p:spPr>
          <a:xfrm>
            <a:off x="3515625" y="2888075"/>
            <a:ext cx="5255400" cy="2255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00000"/>
              </a:lnSpc>
              <a:spcBef>
                <a:spcPts val="0"/>
              </a:spcBef>
              <a:spcAft>
                <a:spcPts val="0"/>
              </a:spcAft>
              <a:buSzPct val="89361"/>
              <a:buNone/>
            </a:pPr>
            <a:r>
              <a:rPr lang="en" sz="2685">
                <a:solidFill>
                  <a:schemeClr val="lt1"/>
                </a:solidFill>
              </a:rPr>
              <a:t>Research review series: computing</a:t>
            </a:r>
            <a:endParaRPr sz="2685">
              <a:solidFill>
                <a:schemeClr val="lt1"/>
              </a:solidFill>
            </a:endParaRPr>
          </a:p>
          <a:p>
            <a:pPr indent="0" lvl="0" marL="0" rtl="0" algn="l">
              <a:lnSpc>
                <a:spcPct val="100000"/>
              </a:lnSpc>
              <a:spcBef>
                <a:spcPts val="0"/>
              </a:spcBef>
              <a:spcAft>
                <a:spcPts val="0"/>
              </a:spcAft>
              <a:buSzPct val="89361"/>
              <a:buNone/>
            </a:pPr>
            <a:r>
              <a:rPr lang="en" sz="2685">
                <a:solidFill>
                  <a:schemeClr val="lt1"/>
                </a:solidFill>
              </a:rPr>
              <a:t>Published 16 May 2022</a:t>
            </a:r>
            <a:endParaRPr sz="2685">
              <a:solidFill>
                <a:schemeClr val="lt1"/>
              </a:solidFill>
            </a:endParaRPr>
          </a:p>
          <a:p>
            <a:pPr indent="0" lvl="0" marL="0" rtl="0" algn="l">
              <a:lnSpc>
                <a:spcPct val="100000"/>
              </a:lnSpc>
              <a:spcBef>
                <a:spcPts val="0"/>
              </a:spcBef>
              <a:spcAft>
                <a:spcPts val="0"/>
              </a:spcAft>
              <a:buSzPct val="89361"/>
              <a:buNone/>
            </a:pPr>
            <a:r>
              <a:t/>
            </a:r>
            <a:endParaRPr sz="2685">
              <a:solidFill>
                <a:schemeClr val="lt1"/>
              </a:solidFill>
            </a:endParaRPr>
          </a:p>
          <a:p>
            <a:pPr indent="0" lvl="0" marL="0" rtl="0" algn="l">
              <a:lnSpc>
                <a:spcPct val="100000"/>
              </a:lnSpc>
              <a:spcBef>
                <a:spcPts val="0"/>
              </a:spcBef>
              <a:spcAft>
                <a:spcPts val="0"/>
              </a:spcAft>
              <a:buSzPct val="89361"/>
              <a:buNone/>
            </a:pPr>
            <a:r>
              <a:rPr lang="en" sz="2685">
                <a:solidFill>
                  <a:schemeClr val="lt1"/>
                </a:solidFill>
              </a:rPr>
              <a:t>A short review</a:t>
            </a:r>
            <a:endParaRPr sz="2685">
              <a:solidFill>
                <a:schemeClr val="lt1"/>
              </a:solidFill>
            </a:endParaRPr>
          </a:p>
          <a:p>
            <a:pPr indent="0" lvl="0" marL="0" rtl="0" algn="l">
              <a:lnSpc>
                <a:spcPct val="100000"/>
              </a:lnSpc>
              <a:spcBef>
                <a:spcPts val="0"/>
              </a:spcBef>
              <a:spcAft>
                <a:spcPts val="0"/>
              </a:spcAft>
              <a:buSzPct val="89361"/>
              <a:buNone/>
            </a:pPr>
            <a:r>
              <a:t/>
            </a:r>
            <a:endParaRPr sz="2685">
              <a:solidFill>
                <a:schemeClr val="lt1"/>
              </a:solidFill>
            </a:endParaRPr>
          </a:p>
          <a:p>
            <a:pPr indent="0" lvl="0" marL="0" rtl="0" algn="l">
              <a:lnSpc>
                <a:spcPct val="100000"/>
              </a:lnSpc>
              <a:spcBef>
                <a:spcPts val="0"/>
              </a:spcBef>
              <a:spcAft>
                <a:spcPts val="0"/>
              </a:spcAft>
              <a:buSzPct val="89361"/>
              <a:buNone/>
            </a:pPr>
            <a:r>
              <a:rPr lang="en" sz="2685">
                <a:solidFill>
                  <a:schemeClr val="lt1"/>
                </a:solidFill>
              </a:rPr>
              <a:t>Nicola Looker (</a:t>
            </a:r>
            <a:r>
              <a:rPr lang="en" sz="2685" u="sng">
                <a:solidFill>
                  <a:schemeClr val="lt1"/>
                </a:solidFill>
                <a:hlinkClick r:id="rId3">
                  <a:extLst>
                    <a:ext uri="{A12FA001-AC4F-418D-AE19-62706E023703}">
                      <ahyp:hlinkClr val="tx"/>
                    </a:ext>
                  </a:extLst>
                </a:hlinkClick>
              </a:rPr>
              <a:t>lookern@edgehill.ac.uk</a:t>
            </a:r>
            <a:r>
              <a:rPr lang="en" sz="2685">
                <a:solidFill>
                  <a:schemeClr val="lt1"/>
                </a:solidFill>
              </a:rPr>
              <a:t>)</a:t>
            </a:r>
            <a:endParaRPr sz="2685">
              <a:solidFill>
                <a:schemeClr val="lt1"/>
              </a:solidFill>
            </a:endParaRPr>
          </a:p>
          <a:p>
            <a:pPr indent="0" lvl="0" marL="0" rtl="0" algn="l">
              <a:lnSpc>
                <a:spcPct val="100000"/>
              </a:lnSpc>
              <a:spcBef>
                <a:spcPts val="0"/>
              </a:spcBef>
              <a:spcAft>
                <a:spcPts val="0"/>
              </a:spcAft>
              <a:buSzPct val="89361"/>
              <a:buNone/>
            </a:pPr>
            <a:r>
              <a:rPr lang="en" sz="2685">
                <a:solidFill>
                  <a:schemeClr val="lt1"/>
                </a:solidFill>
              </a:rPr>
              <a:t>Lecturer in Secondary Education (Computing)</a:t>
            </a:r>
            <a:endParaRPr sz="2685">
              <a:solidFill>
                <a:schemeClr val="lt1"/>
              </a:solidFill>
            </a:endParaRPr>
          </a:p>
          <a:p>
            <a:pPr indent="0" lvl="0" marL="0" rtl="0" algn="l">
              <a:lnSpc>
                <a:spcPct val="100000"/>
              </a:lnSpc>
              <a:spcBef>
                <a:spcPts val="0"/>
              </a:spcBef>
              <a:spcAft>
                <a:spcPts val="0"/>
              </a:spcAft>
              <a:buSzPct val="100000"/>
              <a:buNone/>
            </a:pPr>
            <a:r>
              <a:t/>
            </a:r>
            <a:endParaRPr>
              <a:solidFill>
                <a:schemeClr val="lt1"/>
              </a:solidFill>
            </a:endParaRPr>
          </a:p>
        </p:txBody>
      </p:sp>
      <p:sp>
        <p:nvSpPr>
          <p:cNvPr id="479" name="Google Shape;479;p8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descr="University crest" id="480" name="Google Shape;480;p81"/>
          <p:cNvPicPr preferRelativeResize="0"/>
          <p:nvPr/>
        </p:nvPicPr>
        <p:blipFill>
          <a:blip r:embed="rId4">
            <a:alphaModFix/>
          </a:blip>
          <a:stretch>
            <a:fillRect/>
          </a:stretch>
        </p:blipFill>
        <p:spPr>
          <a:xfrm>
            <a:off x="80800" y="94875"/>
            <a:ext cx="7984167" cy="1643200"/>
          </a:xfrm>
          <a:prstGeom prst="rect">
            <a:avLst/>
          </a:prstGeom>
          <a:noFill/>
          <a:ln>
            <a:noFill/>
          </a:ln>
        </p:spPr>
      </p:pic>
      <p:pic>
        <p:nvPicPr>
          <p:cNvPr descr="Ofsted logo" id="481" name="Google Shape;481;p81"/>
          <p:cNvPicPr preferRelativeResize="0"/>
          <p:nvPr/>
        </p:nvPicPr>
        <p:blipFill>
          <a:blip r:embed="rId5">
            <a:alphaModFix/>
          </a:blip>
          <a:stretch>
            <a:fillRect/>
          </a:stretch>
        </p:blipFill>
        <p:spPr>
          <a:xfrm>
            <a:off x="352325" y="2888075"/>
            <a:ext cx="2940661" cy="1965600"/>
          </a:xfrm>
          <a:prstGeom prst="rect">
            <a:avLst/>
          </a:prstGeom>
          <a:noFill/>
          <a:ln>
            <a:noFill/>
          </a:ln>
        </p:spPr>
      </p:pic>
      <p:sp>
        <p:nvSpPr>
          <p:cNvPr id="482" name="Google Shape;482;p81"/>
          <p:cNvSpPr/>
          <p:nvPr/>
        </p:nvSpPr>
        <p:spPr>
          <a:xfrm>
            <a:off x="6394900" y="28750"/>
            <a:ext cx="1326600" cy="721200"/>
          </a:xfrm>
          <a:prstGeom prst="cloudCallout">
            <a:avLst>
              <a:gd fmla="val -20833" name="adj1"/>
              <a:gd fmla="val 62500" name="adj2"/>
            </a:avLst>
          </a:prstGeom>
          <a:solidFill>
            <a:srgbClr val="FF582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chemeClr val="dk2"/>
                </a:solidFill>
                <a:latin typeface="Source Sans Pro"/>
                <a:ea typeface="Source Sans Pro"/>
                <a:cs typeface="Source Sans Pro"/>
                <a:sym typeface="Source Sans Pro"/>
              </a:rPr>
              <a:t>Share the link - </a:t>
            </a:r>
            <a:r>
              <a:rPr lang="en" sz="800" u="sng">
                <a:solidFill>
                  <a:schemeClr val="dk2"/>
                </a:solidFill>
                <a:latin typeface="Source Sans Pro"/>
                <a:ea typeface="Source Sans Pro"/>
                <a:cs typeface="Source Sans Pro"/>
                <a:sym typeface="Source Sans Pro"/>
                <a:hlinkClick r:id="rId6">
                  <a:extLst>
                    <a:ext uri="{A12FA001-AC4F-418D-AE19-62706E023703}">
                      <ahyp:hlinkClr val="tx"/>
                    </a:ext>
                  </a:extLst>
                </a:hlinkClick>
              </a:rPr>
              <a:t>https://bit.ly/EHUHUB1-2023</a:t>
            </a:r>
            <a:r>
              <a:rPr lang="en" sz="800">
                <a:solidFill>
                  <a:schemeClr val="dk2"/>
                </a:solidFill>
                <a:latin typeface="Source Sans Pro"/>
                <a:ea typeface="Source Sans Pro"/>
                <a:cs typeface="Source Sans Pro"/>
                <a:sym typeface="Source Sans Pro"/>
              </a:rPr>
              <a:t> </a:t>
            </a:r>
            <a:endParaRPr sz="800">
              <a:solidFill>
                <a:schemeClr val="dk2"/>
              </a:solidFill>
              <a:latin typeface="Source Sans Pro"/>
              <a:ea typeface="Source Sans Pro"/>
              <a:cs typeface="Source Sans Pro"/>
              <a:sym typeface="Source Sans Pro"/>
            </a:endParaRPr>
          </a:p>
          <a:p>
            <a:pPr indent="0" lvl="0" marL="0" rtl="0" algn="ctr">
              <a:spcBef>
                <a:spcPts val="0"/>
              </a:spcBef>
              <a:spcAft>
                <a:spcPts val="0"/>
              </a:spcAft>
              <a:buNone/>
            </a:pPr>
            <a:r>
              <a:rPr lang="en" sz="800">
                <a:solidFill>
                  <a:schemeClr val="dk2"/>
                </a:solidFill>
                <a:latin typeface="Source Sans Pro"/>
                <a:ea typeface="Source Sans Pro"/>
                <a:cs typeface="Source Sans Pro"/>
                <a:sym typeface="Source Sans Pro"/>
              </a:rPr>
              <a:t>Recording !</a:t>
            </a:r>
            <a:endParaRPr sz="800">
              <a:solidFill>
                <a:schemeClr val="dk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0"/>
          <p:cNvSpPr txBox="1"/>
          <p:nvPr>
            <p:ph type="title"/>
          </p:nvPr>
        </p:nvSpPr>
        <p:spPr>
          <a:xfrm>
            <a:off x="-25" y="0"/>
            <a:ext cx="9144000" cy="6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What effective “stories” do you tell (and why do they work?) </a:t>
            </a:r>
            <a:endParaRPr sz="2400"/>
          </a:p>
        </p:txBody>
      </p:sp>
      <p:sp>
        <p:nvSpPr>
          <p:cNvPr id="640" name="Google Shape;640;p90"/>
          <p:cNvSpPr/>
          <p:nvPr/>
        </p:nvSpPr>
        <p:spPr>
          <a:xfrm>
            <a:off x="136500" y="502850"/>
            <a:ext cx="12285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Copy and paste this post-it - add your storytelling example</a:t>
            </a:r>
            <a:endParaRPr sz="1000">
              <a:latin typeface="Source Sans Pro"/>
              <a:ea typeface="Source Sans Pro"/>
              <a:cs typeface="Source Sans Pro"/>
              <a:sym typeface="Source Sans Pro"/>
            </a:endParaRPr>
          </a:p>
        </p:txBody>
      </p:sp>
      <p:sp>
        <p:nvSpPr>
          <p:cNvPr id="641" name="Google Shape;641;p90"/>
          <p:cNvSpPr/>
          <p:nvPr/>
        </p:nvSpPr>
        <p:spPr>
          <a:xfrm>
            <a:off x="6697375" y="680400"/>
            <a:ext cx="2147400" cy="14817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Real world input/outputs i.e. on your way to school what do you interact with. Car unlocks via the wireless contact/key. </a:t>
            </a:r>
            <a:r>
              <a:rPr lang="en" sz="1000">
                <a:latin typeface="Source Sans Pro"/>
                <a:ea typeface="Source Sans Pro"/>
                <a:cs typeface="Source Sans Pro"/>
                <a:sym typeface="Source Sans Pro"/>
              </a:rPr>
              <a:t>Lights</a:t>
            </a:r>
            <a:r>
              <a:rPr lang="en" sz="1000">
                <a:latin typeface="Source Sans Pro"/>
                <a:ea typeface="Source Sans Pro"/>
                <a:cs typeface="Source Sans Pro"/>
                <a:sym typeface="Source Sans Pro"/>
              </a:rPr>
              <a:t> switch on due to the dusk sensor. Parents drop off at the end of the road, you press the button on the </a:t>
            </a:r>
            <a:r>
              <a:rPr lang="en" sz="1000">
                <a:latin typeface="Source Sans Pro"/>
                <a:ea typeface="Source Sans Pro"/>
                <a:cs typeface="Source Sans Pro"/>
                <a:sym typeface="Source Sans Pro"/>
              </a:rPr>
              <a:t>pedestrian</a:t>
            </a:r>
            <a:r>
              <a:rPr lang="en" sz="1000">
                <a:latin typeface="Source Sans Pro"/>
                <a:ea typeface="Source Sans Pro"/>
                <a:cs typeface="Source Sans Pro"/>
                <a:sym typeface="Source Sans Pro"/>
              </a:rPr>
              <a:t> crossing etc.</a:t>
            </a:r>
            <a:endParaRPr sz="1000">
              <a:latin typeface="Source Sans Pro"/>
              <a:ea typeface="Source Sans Pro"/>
              <a:cs typeface="Source Sans Pro"/>
              <a:sym typeface="Source Sans Pro"/>
            </a:endParaRPr>
          </a:p>
        </p:txBody>
      </p:sp>
      <p:sp>
        <p:nvSpPr>
          <p:cNvPr id="642" name="Google Shape;642;p90"/>
          <p:cNvSpPr/>
          <p:nvPr/>
        </p:nvSpPr>
        <p:spPr>
          <a:xfrm>
            <a:off x="530325" y="2162100"/>
            <a:ext cx="3009300" cy="2009400"/>
          </a:xfrm>
          <a:prstGeom prst="wedgeRectCallout">
            <a:avLst>
              <a:gd fmla="val -17324" name="adj1"/>
              <a:gd fmla="val 6889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Linking to the Queen’s Knickers the </a:t>
            </a:r>
            <a:r>
              <a:rPr lang="en" sz="1000">
                <a:latin typeface="Source Sans Pro"/>
                <a:ea typeface="Source Sans Pro"/>
                <a:cs typeface="Source Sans Pro"/>
                <a:sym typeface="Source Sans Pro"/>
              </a:rPr>
              <a:t>children</a:t>
            </a:r>
            <a:r>
              <a:rPr lang="en" sz="1000">
                <a:latin typeface="Source Sans Pro"/>
                <a:ea typeface="Source Sans Pro"/>
                <a:cs typeface="Source Sans Pro"/>
                <a:sym typeface="Source Sans Pro"/>
              </a:rPr>
              <a:t> had to design a new pair for her. These were then placed on a grid for Beebots.</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Primary is all cross-curricular so automatically links to other areas i.e. WW2 code cracking making Morse Code machines using Crumbles.</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Viking Raid on Lindisfarne - writing their own story and then </a:t>
            </a:r>
            <a:r>
              <a:rPr lang="en" sz="1000">
                <a:latin typeface="Source Sans Pro"/>
                <a:ea typeface="Source Sans Pro"/>
                <a:cs typeface="Source Sans Pro"/>
                <a:sym typeface="Source Sans Pro"/>
              </a:rPr>
              <a:t>animating</a:t>
            </a:r>
            <a:r>
              <a:rPr lang="en" sz="1000">
                <a:latin typeface="Source Sans Pro"/>
                <a:ea typeface="Source Sans Pro"/>
                <a:cs typeface="Source Sans Pro"/>
                <a:sym typeface="Source Sans Pro"/>
              </a:rPr>
              <a:t> in Scratch,</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Walking around school -discussing networks - make it real.</a:t>
            </a:r>
            <a:endParaRPr sz="1000">
              <a:latin typeface="Source Sans Pro"/>
              <a:ea typeface="Source Sans Pro"/>
              <a:cs typeface="Source Sans Pro"/>
              <a:sym typeface="Source Sans Pro"/>
            </a:endParaRPr>
          </a:p>
          <a:p>
            <a:pPr indent="0" lvl="0" marL="0" rtl="0" algn="l">
              <a:spcBef>
                <a:spcPts val="0"/>
              </a:spcBef>
              <a:spcAft>
                <a:spcPts val="0"/>
              </a:spcAft>
              <a:buNone/>
            </a:pPr>
            <a:r>
              <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Jo</a:t>
            </a:r>
            <a:endParaRPr sz="1000">
              <a:latin typeface="Source Sans Pro"/>
              <a:ea typeface="Source Sans Pro"/>
              <a:cs typeface="Source Sans Pro"/>
              <a:sym typeface="Source Sans Pro"/>
            </a:endParaRPr>
          </a:p>
        </p:txBody>
      </p:sp>
      <p:sp>
        <p:nvSpPr>
          <p:cNvPr id="643" name="Google Shape;643;p90"/>
          <p:cNvSpPr/>
          <p:nvPr/>
        </p:nvSpPr>
        <p:spPr>
          <a:xfrm>
            <a:off x="2420525" y="993550"/>
            <a:ext cx="4201800" cy="3834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CS4FN - https://www.cs4fn.org/computationalthinking/searchingtospeak/</a:t>
            </a:r>
            <a:endParaRPr sz="1000">
              <a:latin typeface="Source Sans Pro"/>
              <a:ea typeface="Source Sans Pro"/>
              <a:cs typeface="Source Sans Pro"/>
              <a:sym typeface="Source Sans Pro"/>
            </a:endParaRPr>
          </a:p>
        </p:txBody>
      </p:sp>
      <p:sp>
        <p:nvSpPr>
          <p:cNvPr id="644" name="Google Shape;644;p90"/>
          <p:cNvSpPr/>
          <p:nvPr/>
        </p:nvSpPr>
        <p:spPr>
          <a:xfrm>
            <a:off x="3883025" y="3427250"/>
            <a:ext cx="1979400" cy="16152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When teaching how CPUs work I try to link to how McDonalds works. E.g. they have certain orders in the cache like cheeseburgers that are commonly ordered. Others </a:t>
            </a:r>
            <a:r>
              <a:rPr lang="en" sz="1000">
                <a:latin typeface="Source Sans Pro"/>
                <a:ea typeface="Source Sans Pro"/>
                <a:cs typeface="Source Sans Pro"/>
                <a:sym typeface="Source Sans Pro"/>
              </a:rPr>
              <a:t>require</a:t>
            </a:r>
            <a:r>
              <a:rPr lang="en" sz="1000">
                <a:latin typeface="Source Sans Pro"/>
                <a:ea typeface="Source Sans Pro"/>
                <a:cs typeface="Source Sans Pro"/>
                <a:sym typeface="Source Sans Pro"/>
              </a:rPr>
              <a:t> more resources. More chefs/checkout staff  = more cores etc… GK</a:t>
            </a:r>
            <a:endParaRPr sz="100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9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Worked Examples inc. Subgoals</a:t>
            </a:r>
            <a:endParaRPr/>
          </a:p>
        </p:txBody>
      </p:sp>
      <p:sp>
        <p:nvSpPr>
          <p:cNvPr id="650" name="Google Shape;650;p91"/>
          <p:cNvSpPr txBox="1"/>
          <p:nvPr>
            <p:ph idx="1" type="body"/>
          </p:nvPr>
        </p:nvSpPr>
        <p:spPr>
          <a:xfrm>
            <a:off x="311700" y="962600"/>
            <a:ext cx="8520600" cy="4037400"/>
          </a:xfrm>
          <a:prstGeom prst="rect">
            <a:avLst/>
          </a:prstGeom>
        </p:spPr>
        <p:txBody>
          <a:bodyPr anchorCtr="0" anchor="t" bIns="91425" lIns="91425" spcFirstLastPara="1" rIns="91425" wrap="square" tIns="91425">
            <a:normAutofit fontScale="85000" lnSpcReduction="20000"/>
          </a:bodyPr>
          <a:lstStyle/>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 instructional guidance is important for pupils who are novices, and these pupils require ‘scaffolding’ to help them develop knowledge.</a:t>
            </a:r>
            <a:r>
              <a:rPr lang="en" sz="1100">
                <a:solidFill>
                  <a:srgbClr val="0B0C0C"/>
                </a:solidFill>
                <a:highlight>
                  <a:srgbClr val="FFFFFF"/>
                </a:highlight>
                <a:latin typeface="Arial"/>
                <a:ea typeface="Arial"/>
                <a:cs typeface="Arial"/>
                <a:sym typeface="Arial"/>
              </a:rPr>
              <a:t>One approach to ‘scaffolding’ is using worked examples. </a:t>
            </a:r>
            <a:endParaRPr baseline="30000" sz="1500" u="sng">
              <a:solidFill>
                <a:srgbClr val="1D70B8"/>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Tuovinen and Sweller, and </a:t>
            </a:r>
            <a:r>
              <a:rPr lang="en" sz="1100">
                <a:solidFill>
                  <a:srgbClr val="0B0C0C"/>
                </a:solidFill>
                <a:highlight>
                  <a:srgbClr val="FFFFFF"/>
                </a:highlight>
                <a:latin typeface="Arial"/>
                <a:ea typeface="Arial"/>
                <a:cs typeface="Arial"/>
                <a:sym typeface="Arial"/>
              </a:rPr>
              <a:t>Skudder and Luxton-Reilly,</a:t>
            </a:r>
            <a:r>
              <a:rPr lang="en" sz="1100">
                <a:solidFill>
                  <a:srgbClr val="0B0C0C"/>
                </a:solidFill>
                <a:highlight>
                  <a:srgbClr val="FFFFFF"/>
                </a:highlight>
                <a:latin typeface="Arial"/>
                <a:ea typeface="Arial"/>
                <a:cs typeface="Arial"/>
                <a:sym typeface="Arial"/>
              </a:rPr>
              <a:t> found that students substantially benefited from worked examples [but they] made less difference for those with more prior knowledge. This difference [...] between novices and experts has implications for curriculum sequencing. [indicating] faded worked examples, where steps are removed from worked examples over time, [...] as pupils develop expertise.</a:t>
            </a:r>
            <a:endParaRPr baseline="30000" sz="1500" u="sng">
              <a:solidFill>
                <a:srgbClr val="1D70B8"/>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[DECOMPOSITION] Subgoals are useful steps in solving complex problems and act as functional components of the problem’s solution. Labels are added to each subgoal to explain its purpose. This scaffold helps novices to tackle the component parts of a much larger problem. Subgoals can also help pupils see past the surface-level features in problems and transfer this knowledge to new problems. This is because the subgoals focus on abstract knowledge and not the surface features of the problem.</a:t>
            </a:r>
            <a:endParaRPr baseline="30000" sz="1500" u="sng">
              <a:solidFill>
                <a:srgbClr val="1D70B8"/>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Margulieux and others discovered that novice students in undergraduate classes who used subgoals in a block-based programming environment were able to complete more steps, more quickly, than novice students who were not given subgoals. This group were also better able to recall content subsequently. This work highlighted the benefits of subgoals in reducing cognitive load. Robins and others note a further study that found that pupils performed better in text-based programming languages when using subgoals.</a:t>
            </a:r>
            <a:endParaRPr baseline="30000" sz="1500" u="sng">
              <a:solidFill>
                <a:srgbClr val="1D70B8"/>
              </a:solidFill>
              <a:highlight>
                <a:srgbClr val="FFFFFF"/>
              </a:highlight>
              <a:latin typeface="Arial"/>
              <a:ea typeface="Arial"/>
              <a:cs typeface="Arial"/>
              <a:sym typeface="Arial"/>
            </a:endParaRPr>
          </a:p>
          <a:p>
            <a:pPr indent="-279400" lvl="0" marL="279400" rtl="0" algn="l">
              <a:lnSpc>
                <a:spcPct val="135000"/>
              </a:lnSpc>
              <a:spcBef>
                <a:spcPts val="1500"/>
              </a:spcBef>
              <a:spcAft>
                <a:spcPts val="0"/>
              </a:spcAft>
              <a:buNone/>
            </a:pPr>
            <a:r>
              <a:rPr lang="en" sz="1100">
                <a:solidFill>
                  <a:schemeClr val="dk2"/>
                </a:solidFill>
                <a:latin typeface="Arial"/>
                <a:ea typeface="Arial"/>
                <a:cs typeface="Arial"/>
                <a:sym typeface="Arial"/>
              </a:rPr>
              <a:t>OFSTED, 2022. Research review series: computing. </a:t>
            </a:r>
            <a:r>
              <a:rPr i="1" lang="en" sz="1100">
                <a:solidFill>
                  <a:schemeClr val="dk2"/>
                </a:solidFill>
                <a:latin typeface="Arial"/>
                <a:ea typeface="Arial"/>
                <a:cs typeface="Arial"/>
                <a:sym typeface="Arial"/>
              </a:rPr>
              <a:t>GOV.UK</a:t>
            </a:r>
            <a:r>
              <a:rPr lang="en" sz="1100">
                <a:solidFill>
                  <a:schemeClr val="dk2"/>
                </a:solidFill>
                <a:latin typeface="Arial"/>
                <a:ea typeface="Arial"/>
                <a:cs typeface="Arial"/>
                <a:sym typeface="Arial"/>
              </a:rPr>
              <a:t> [online]. Available from:</a:t>
            </a:r>
            <a:r>
              <a:rPr lang="en" sz="1100">
                <a:solidFill>
                  <a:schemeClr val="dk2"/>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https://www.gov.uk/government/publications/research-review-series-computing/research-review-series-computing</a:t>
            </a: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9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56" name="Google Shape;656;p9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descr="Worked example of pseudocode scaffold" id="657" name="Google Shape;657;p92"/>
          <p:cNvPicPr preferRelativeResize="0"/>
          <p:nvPr/>
        </p:nvPicPr>
        <p:blipFill>
          <a:blip r:embed="rId3">
            <a:alphaModFix/>
          </a:blip>
          <a:stretch>
            <a:fillRect/>
          </a:stretch>
        </p:blipFill>
        <p:spPr>
          <a:xfrm>
            <a:off x="0" y="259730"/>
            <a:ext cx="9144001" cy="4624040"/>
          </a:xfrm>
          <a:prstGeom prst="rect">
            <a:avLst/>
          </a:prstGeom>
          <a:noFill/>
          <a:ln>
            <a:noFill/>
          </a:ln>
        </p:spPr>
      </p:pic>
      <p:sp>
        <p:nvSpPr>
          <p:cNvPr id="658" name="Google Shape;658;p92"/>
          <p:cNvSpPr txBox="1"/>
          <p:nvPr/>
        </p:nvSpPr>
        <p:spPr>
          <a:xfrm>
            <a:off x="42300" y="4791500"/>
            <a:ext cx="9101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Source Sans Pro"/>
                <a:ea typeface="Source Sans Pro"/>
                <a:cs typeface="Source Sans Pro"/>
                <a:sym typeface="Source Sans Pro"/>
              </a:rPr>
              <a:t>https://www.stepneyallsaints.school/content/uploads/2020/07/BTEC-Computing-Task-3-Problem-solving.pdf</a:t>
            </a:r>
            <a:endParaRPr sz="1300">
              <a:solidFill>
                <a:schemeClr val="dk2"/>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93"/>
          <p:cNvSpPr txBox="1"/>
          <p:nvPr>
            <p:ph type="title"/>
          </p:nvPr>
        </p:nvSpPr>
        <p:spPr>
          <a:xfrm>
            <a:off x="-25" y="0"/>
            <a:ext cx="9144000" cy="6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How have you sequenced your curriculum to make use of (faded) worked examples? What are the advantages of subgoal-labelling?</a:t>
            </a:r>
            <a:endParaRPr sz="2400"/>
          </a:p>
        </p:txBody>
      </p:sp>
      <p:sp>
        <p:nvSpPr>
          <p:cNvPr id="664" name="Google Shape;664;p93"/>
          <p:cNvSpPr/>
          <p:nvPr/>
        </p:nvSpPr>
        <p:spPr>
          <a:xfrm>
            <a:off x="63900" y="1269550"/>
            <a:ext cx="12285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Copy and paste this post-it - add your response</a:t>
            </a:r>
            <a:endParaRPr sz="1000">
              <a:latin typeface="Source Sans Pro"/>
              <a:ea typeface="Source Sans Pro"/>
              <a:cs typeface="Source Sans Pro"/>
              <a:sym typeface="Source Sans Pro"/>
            </a:endParaRPr>
          </a:p>
        </p:txBody>
      </p:sp>
      <p:sp>
        <p:nvSpPr>
          <p:cNvPr id="665" name="Google Shape;665;p93"/>
          <p:cNvSpPr/>
          <p:nvPr/>
        </p:nvSpPr>
        <p:spPr>
          <a:xfrm>
            <a:off x="174375" y="3102050"/>
            <a:ext cx="4397700" cy="1678200"/>
          </a:xfrm>
          <a:prstGeom prst="wedgeRectCallout">
            <a:avLst>
              <a:gd fmla="val -25572" name="adj1"/>
              <a:gd fmla="val 7293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Use of PRIMM when programming - give sample pieces of code to  explore and annotate. Run and then Investigate the code - did it do what they predicted?</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Parson’s </a:t>
            </a:r>
            <a:r>
              <a:rPr lang="en" sz="1000">
                <a:latin typeface="Source Sans Pro"/>
                <a:ea typeface="Source Sans Pro"/>
                <a:cs typeface="Source Sans Pro"/>
                <a:sym typeface="Source Sans Pro"/>
              </a:rPr>
              <a:t>problems</a:t>
            </a:r>
            <a:r>
              <a:rPr lang="en" sz="1000">
                <a:latin typeface="Source Sans Pro"/>
                <a:ea typeface="Source Sans Pro"/>
                <a:cs typeface="Source Sans Pro"/>
                <a:sym typeface="Source Sans Pro"/>
              </a:rPr>
              <a:t> - give them the blocks either unplugged or in a Scratch file to them use and create their code.</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Before they begin coding all children write </a:t>
            </a:r>
            <a:r>
              <a:rPr lang="en" sz="1000">
                <a:latin typeface="Source Sans Pro"/>
                <a:ea typeface="Source Sans Pro"/>
                <a:cs typeface="Source Sans Pro"/>
                <a:sym typeface="Source Sans Pro"/>
              </a:rPr>
              <a:t>pseudocode </a:t>
            </a:r>
            <a:r>
              <a:rPr lang="en" sz="1000">
                <a:latin typeface="Source Sans Pro"/>
                <a:ea typeface="Source Sans Pro"/>
                <a:cs typeface="Source Sans Pro"/>
                <a:sym typeface="Source Sans Pro"/>
              </a:rPr>
              <a:t> first or a written description of what they wish to </a:t>
            </a:r>
            <a:r>
              <a:rPr lang="en" sz="1000">
                <a:latin typeface="Source Sans Pro"/>
                <a:ea typeface="Source Sans Pro"/>
                <a:cs typeface="Source Sans Pro"/>
                <a:sym typeface="Source Sans Pro"/>
              </a:rPr>
              <a:t>achieve before they begin - examples would be given for another problem which they can then relate to their new problem.</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Use of Barefoot unplugged lessons to  develop code ideas. Pair/programming - debug the code.</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Jo</a:t>
            </a:r>
            <a:endParaRPr sz="1000">
              <a:latin typeface="Source Sans Pro"/>
              <a:ea typeface="Source Sans Pro"/>
              <a:cs typeface="Source Sans Pro"/>
              <a:sym typeface="Source Sans Pro"/>
            </a:endParaRPr>
          </a:p>
        </p:txBody>
      </p:sp>
      <p:sp>
        <p:nvSpPr>
          <p:cNvPr id="666" name="Google Shape;666;p93"/>
          <p:cNvSpPr/>
          <p:nvPr/>
        </p:nvSpPr>
        <p:spPr>
          <a:xfrm>
            <a:off x="6585450" y="1353900"/>
            <a:ext cx="19032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PRIMM for the starter tasks and </a:t>
            </a:r>
            <a:r>
              <a:rPr lang="en" sz="1000">
                <a:latin typeface="Source Sans Pro"/>
                <a:ea typeface="Source Sans Pro"/>
                <a:cs typeface="Source Sans Pro"/>
                <a:sym typeface="Source Sans Pro"/>
              </a:rPr>
              <a:t>retrieval, followed by tasks centred around predicting before practicing/improving </a:t>
            </a:r>
            <a:endParaRPr sz="1000">
              <a:latin typeface="Source Sans Pro"/>
              <a:ea typeface="Source Sans Pro"/>
              <a:cs typeface="Source Sans Pro"/>
              <a:sym typeface="Source Sans Pro"/>
            </a:endParaRPr>
          </a:p>
        </p:txBody>
      </p:sp>
      <p:sp>
        <p:nvSpPr>
          <p:cNvPr id="667" name="Google Shape;667;p93"/>
          <p:cNvSpPr/>
          <p:nvPr/>
        </p:nvSpPr>
        <p:spPr>
          <a:xfrm>
            <a:off x="2766950" y="1211150"/>
            <a:ext cx="2737200" cy="15441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We use an I do, We do and then you do approach where I demo a skill/technique, we work together on a similar example  and then they work on pieces together with less/no scaffolding. So almost faded worked </a:t>
            </a:r>
            <a:r>
              <a:rPr lang="en" sz="1000">
                <a:latin typeface="Source Sans Pro"/>
                <a:ea typeface="Source Sans Pro"/>
                <a:cs typeface="Source Sans Pro"/>
                <a:sym typeface="Source Sans Pro"/>
              </a:rPr>
              <a:t>examples</a:t>
            </a:r>
            <a:r>
              <a:rPr lang="en" sz="1000">
                <a:latin typeface="Source Sans Pro"/>
                <a:ea typeface="Source Sans Pro"/>
                <a:cs typeface="Source Sans Pro"/>
                <a:sym typeface="Source Sans Pro"/>
              </a:rPr>
              <a:t> every lesson when coding.</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Have also started to let Y11 use the AI feature in REPL.it to help them create more ambitious code.</a:t>
            </a:r>
            <a:endParaRPr sz="1000">
              <a:latin typeface="Source Sans Pro"/>
              <a:ea typeface="Source Sans Pro"/>
              <a:cs typeface="Source Sans Pro"/>
              <a:sym typeface="Source Sans Pro"/>
            </a:endParaRPr>
          </a:p>
        </p:txBody>
      </p:sp>
      <p:sp>
        <p:nvSpPr>
          <p:cNvPr id="668" name="Google Shape;668;p93"/>
          <p:cNvSpPr/>
          <p:nvPr/>
        </p:nvSpPr>
        <p:spPr>
          <a:xfrm>
            <a:off x="6957825" y="2438600"/>
            <a:ext cx="19032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Solution to a flow chart, and then have to break it down into pseudocode  to </a:t>
            </a:r>
            <a:r>
              <a:rPr lang="en" sz="1000">
                <a:latin typeface="Source Sans Pro"/>
                <a:ea typeface="Source Sans Pro"/>
                <a:cs typeface="Source Sans Pro"/>
                <a:sym typeface="Source Sans Pro"/>
              </a:rPr>
              <a:t>reverse engineer it slightly</a:t>
            </a:r>
            <a:endParaRPr sz="1000">
              <a:latin typeface="Source Sans Pro"/>
              <a:ea typeface="Source Sans Pro"/>
              <a:cs typeface="Source Sans Pro"/>
              <a:sym typeface="Source Sans Pro"/>
            </a:endParaRPr>
          </a:p>
        </p:txBody>
      </p:sp>
      <p:sp>
        <p:nvSpPr>
          <p:cNvPr id="669" name="Google Shape;669;p93"/>
          <p:cNvSpPr/>
          <p:nvPr/>
        </p:nvSpPr>
        <p:spPr>
          <a:xfrm>
            <a:off x="7068325" y="3659500"/>
            <a:ext cx="19032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P</a:t>
            </a:r>
            <a:r>
              <a:rPr lang="en" sz="1000">
                <a:latin typeface="Source Sans Pro"/>
                <a:ea typeface="Source Sans Pro"/>
                <a:cs typeface="Source Sans Pro"/>
                <a:sym typeface="Source Sans Pro"/>
              </a:rPr>
              <a:t>roblem</a:t>
            </a:r>
            <a:r>
              <a:rPr lang="en" sz="1000">
                <a:latin typeface="Source Sans Pro"/>
                <a:ea typeface="Source Sans Pro"/>
                <a:cs typeface="Source Sans Pro"/>
                <a:sym typeface="Source Sans Pro"/>
              </a:rPr>
              <a:t> solving homeworks, where they must identify errors/adapt code around a change to the solution </a:t>
            </a:r>
            <a:endParaRPr sz="10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9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Unplugged</a:t>
            </a:r>
            <a:r>
              <a:rPr lang="en"/>
              <a:t> activities</a:t>
            </a:r>
            <a:endParaRPr/>
          </a:p>
        </p:txBody>
      </p:sp>
      <p:sp>
        <p:nvSpPr>
          <p:cNvPr id="675" name="Google Shape;675;p94"/>
          <p:cNvSpPr txBox="1"/>
          <p:nvPr>
            <p:ph idx="1" type="body"/>
          </p:nvPr>
        </p:nvSpPr>
        <p:spPr>
          <a:xfrm>
            <a:off x="311700" y="962600"/>
            <a:ext cx="8520600" cy="4037400"/>
          </a:xfrm>
          <a:prstGeom prst="rect">
            <a:avLst/>
          </a:prstGeom>
        </p:spPr>
        <p:txBody>
          <a:bodyPr anchorCtr="0" anchor="t" bIns="91425" lIns="91425" spcFirstLastPara="1" rIns="91425" wrap="square" tIns="91425">
            <a:normAutofit/>
          </a:bodyPr>
          <a:lstStyle/>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Research from 2017 found that unplugged activities were one of the most common pedagogical approaches taken by computing teachers in the UK. Unplugged activities can be useful in introducing computing concepts to pupils at the early stages of their computing education. However, when choosing unplugged activities, teachers should pay careful attention to how the activity will contribute to achieving curriculum goals. </a:t>
            </a:r>
            <a:endParaRPr sz="1100">
              <a:solidFill>
                <a:srgbClr val="0B0C0C"/>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An analysis from 2012 identified that not all unplugged activities are strongly linked to computing subject content. Furthermore, they might introduce misconceptions. For example, unplugged activities to teach pupils about algorithms can be ambiguous and in opposition to the unambiguous nature of algorithms as precisely defined procedures.</a:t>
            </a:r>
            <a:endParaRPr sz="1100">
              <a:solidFill>
                <a:srgbClr val="0B0C0C"/>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100">
                <a:solidFill>
                  <a:srgbClr val="0B0C0C"/>
                </a:solidFill>
                <a:highlight>
                  <a:srgbClr val="FFFFFF"/>
                </a:highlight>
                <a:latin typeface="Arial"/>
                <a:ea typeface="Arial"/>
                <a:cs typeface="Arial"/>
                <a:sym typeface="Arial"/>
              </a:rPr>
              <a:t>Teachers should also consider pupils’ prior knowledge when selecting unplugged activities, as these activities appear to be more useful when introducing new knowledge. For instance, when pupils already possess knowledge related to the activity, they can become uninterested in unplugged activities. Research also indicates that the use of unplugged activities may reduce pupils’ desire to study computing when these are not well linked to computing concepts.</a:t>
            </a:r>
            <a:endParaRPr sz="1100">
              <a:solidFill>
                <a:srgbClr val="0B0C0C"/>
              </a:solidFill>
              <a:highlight>
                <a:srgbClr val="FFFFFF"/>
              </a:highlight>
              <a:latin typeface="Arial"/>
              <a:ea typeface="Arial"/>
              <a:cs typeface="Arial"/>
              <a:sym typeface="Arial"/>
            </a:endParaRPr>
          </a:p>
          <a:p>
            <a:pPr indent="-279400" lvl="0" marL="279400" rtl="0" algn="l">
              <a:lnSpc>
                <a:spcPct val="135000"/>
              </a:lnSpc>
              <a:spcBef>
                <a:spcPts val="1500"/>
              </a:spcBef>
              <a:spcAft>
                <a:spcPts val="0"/>
              </a:spcAft>
              <a:buNone/>
            </a:pPr>
            <a:r>
              <a:rPr lang="en" sz="1100">
                <a:solidFill>
                  <a:schemeClr val="dk2"/>
                </a:solidFill>
                <a:latin typeface="Arial"/>
                <a:ea typeface="Arial"/>
                <a:cs typeface="Arial"/>
                <a:sym typeface="Arial"/>
              </a:rPr>
              <a:t>OFSTED, 2022. Research review series: computing. </a:t>
            </a:r>
            <a:r>
              <a:rPr i="1" lang="en" sz="1100">
                <a:solidFill>
                  <a:schemeClr val="dk2"/>
                </a:solidFill>
                <a:latin typeface="Arial"/>
                <a:ea typeface="Arial"/>
                <a:cs typeface="Arial"/>
                <a:sym typeface="Arial"/>
              </a:rPr>
              <a:t>GOV.UK</a:t>
            </a:r>
            <a:r>
              <a:rPr lang="en" sz="1100">
                <a:solidFill>
                  <a:schemeClr val="dk2"/>
                </a:solidFill>
                <a:latin typeface="Arial"/>
                <a:ea typeface="Arial"/>
                <a:cs typeface="Arial"/>
                <a:sym typeface="Arial"/>
              </a:rPr>
              <a:t> [online]. Available from:</a:t>
            </a:r>
            <a:r>
              <a:rPr lang="en" sz="1100">
                <a:solidFill>
                  <a:schemeClr val="dk2"/>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https://www.gov.uk/government/publications/research-review-series-computing/research-review-series-computing</a:t>
            </a: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79" name="Shape 679"/>
        <p:cNvGrpSpPr/>
        <p:nvPr/>
      </p:nvGrpSpPr>
      <p:grpSpPr>
        <a:xfrm>
          <a:off x="0" y="0"/>
          <a:ext cx="0" cy="0"/>
          <a:chOff x="0" y="0"/>
          <a:chExt cx="0" cy="0"/>
        </a:xfrm>
      </p:grpSpPr>
      <p:sp>
        <p:nvSpPr>
          <p:cNvPr id="680" name="Google Shape;680;p9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Unplugged</a:t>
            </a:r>
            <a:endParaRPr/>
          </a:p>
        </p:txBody>
      </p:sp>
      <p:pic>
        <p:nvPicPr>
          <p:cNvPr descr="Tablet of Stone" id="681" name="Google Shape;681;p95"/>
          <p:cNvPicPr preferRelativeResize="0"/>
          <p:nvPr/>
        </p:nvPicPr>
        <p:blipFill>
          <a:blip r:embed="rId3">
            <a:alphaModFix/>
          </a:blip>
          <a:stretch>
            <a:fillRect/>
          </a:stretch>
        </p:blipFill>
        <p:spPr>
          <a:xfrm rot="1031840">
            <a:off x="2730375" y="387913"/>
            <a:ext cx="3039300" cy="4841777"/>
          </a:xfrm>
          <a:prstGeom prst="rect">
            <a:avLst/>
          </a:prstGeom>
          <a:noFill/>
          <a:ln>
            <a:noFill/>
          </a:ln>
          <a:effectLst>
            <a:outerShdw blurRad="485775" rotWithShape="0" algn="bl" dir="21540000" dist="1905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96"/>
          <p:cNvSpPr txBox="1"/>
          <p:nvPr>
            <p:ph type="title"/>
          </p:nvPr>
        </p:nvSpPr>
        <p:spPr>
          <a:xfrm>
            <a:off x="-25" y="0"/>
            <a:ext cx="9144000" cy="6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What Unplugged activities have worked especially effectively</a:t>
            </a:r>
            <a:r>
              <a:rPr lang="en" sz="2400"/>
              <a:t>? Which have been problematic?</a:t>
            </a:r>
            <a:endParaRPr sz="2400"/>
          </a:p>
        </p:txBody>
      </p:sp>
      <p:sp>
        <p:nvSpPr>
          <p:cNvPr id="687" name="Google Shape;687;p96"/>
          <p:cNvSpPr/>
          <p:nvPr/>
        </p:nvSpPr>
        <p:spPr>
          <a:xfrm>
            <a:off x="100575" y="1264325"/>
            <a:ext cx="12285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Copy and paste this post-it - add your response</a:t>
            </a:r>
            <a:endParaRPr sz="1000">
              <a:latin typeface="Source Sans Pro"/>
              <a:ea typeface="Source Sans Pro"/>
              <a:cs typeface="Source Sans Pro"/>
              <a:sym typeface="Source Sans Pro"/>
            </a:endParaRPr>
          </a:p>
        </p:txBody>
      </p:sp>
      <p:sp>
        <p:nvSpPr>
          <p:cNvPr id="688" name="Google Shape;688;p96"/>
          <p:cNvSpPr/>
          <p:nvPr/>
        </p:nvSpPr>
        <p:spPr>
          <a:xfrm>
            <a:off x="6585450" y="920125"/>
            <a:ext cx="2099400" cy="20532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a:t>
            </a:r>
            <a:r>
              <a:rPr lang="en" sz="1000">
                <a:latin typeface="Source Sans Pro"/>
                <a:ea typeface="Source Sans Pro"/>
                <a:cs typeface="Source Sans Pro"/>
                <a:sym typeface="Source Sans Pro"/>
              </a:rPr>
              <a:t>I'm</a:t>
            </a:r>
            <a:r>
              <a:rPr lang="en" sz="1000">
                <a:latin typeface="Source Sans Pro"/>
                <a:ea typeface="Source Sans Pro"/>
                <a:cs typeface="Source Sans Pro"/>
                <a:sym typeface="Source Sans Pro"/>
              </a:rPr>
              <a:t> not a massive fan of unplugged but I do a cipher one which is explaining how a message is </a:t>
            </a:r>
            <a:r>
              <a:rPr lang="en" sz="1000">
                <a:latin typeface="Source Sans Pro"/>
                <a:ea typeface="Source Sans Pro"/>
                <a:cs typeface="Source Sans Pro"/>
                <a:sym typeface="Source Sans Pro"/>
              </a:rPr>
              <a:t>encrypted</a:t>
            </a:r>
            <a:r>
              <a:rPr lang="en" sz="1000">
                <a:latin typeface="Source Sans Pro"/>
                <a:ea typeface="Source Sans Pro"/>
                <a:cs typeface="Source Sans Pro"/>
                <a:sym typeface="Source Sans Pro"/>
              </a:rPr>
              <a:t> so I allow the pupils to work in teams and send messages to each other but one has to have the cipher key etc and they can only be a certain role (plain text, cipher text, key etc). It is nice but they do get fed up fast. (This would only ever be a 15 min or so)</a:t>
            </a:r>
            <a:endParaRPr sz="1000">
              <a:latin typeface="Source Sans Pro"/>
              <a:ea typeface="Source Sans Pro"/>
              <a:cs typeface="Source Sans Pro"/>
              <a:sym typeface="Source Sans Pro"/>
            </a:endParaRPr>
          </a:p>
        </p:txBody>
      </p:sp>
      <p:sp>
        <p:nvSpPr>
          <p:cNvPr id="689" name="Google Shape;689;p96"/>
          <p:cNvSpPr/>
          <p:nvPr/>
        </p:nvSpPr>
        <p:spPr>
          <a:xfrm>
            <a:off x="3172550" y="1264325"/>
            <a:ext cx="2858400" cy="18492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I only use unplugged when the network goes down. I find the time spent setting up and then trying to explain differences from real world systems is wasted time.</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Things like instructions for a robot walking around a room when </a:t>
            </a:r>
            <a:r>
              <a:rPr lang="en" sz="1000">
                <a:latin typeface="Source Sans Pro"/>
                <a:ea typeface="Source Sans Pro"/>
                <a:cs typeface="Source Sans Pro"/>
                <a:sym typeface="Source Sans Pro"/>
              </a:rPr>
              <a:t>introducing</a:t>
            </a:r>
            <a:r>
              <a:rPr lang="en" sz="1000">
                <a:latin typeface="Source Sans Pro"/>
                <a:ea typeface="Source Sans Pro"/>
                <a:cs typeface="Source Sans Pro"/>
                <a:sym typeface="Source Sans Pro"/>
              </a:rPr>
              <a:t> sequences works.</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Also using a grid and 1s and 0s to “transmit” an image to be recreated at the other end but often goes wrong so have kind of abandoned the idea.</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Algorithm on a piece of paper for OXO is quite good.</a:t>
            </a:r>
            <a:endParaRPr sz="1000">
              <a:latin typeface="Source Sans Pro"/>
              <a:ea typeface="Source Sans Pro"/>
              <a:cs typeface="Source Sans Pro"/>
              <a:sym typeface="Source Sans Pro"/>
            </a:endParaRPr>
          </a:p>
        </p:txBody>
      </p:sp>
      <p:sp>
        <p:nvSpPr>
          <p:cNvPr id="690" name="Google Shape;690;p96"/>
          <p:cNvSpPr/>
          <p:nvPr/>
        </p:nvSpPr>
        <p:spPr>
          <a:xfrm>
            <a:off x="848250" y="3314125"/>
            <a:ext cx="12285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CS4FN 21 card magic trick - great for algorithms</a:t>
            </a:r>
            <a:endParaRPr sz="1000">
              <a:latin typeface="Source Sans Pro"/>
              <a:ea typeface="Source Sans Pro"/>
              <a:cs typeface="Source Sans Pro"/>
              <a:sym typeface="Source Sans Pro"/>
            </a:endParaRPr>
          </a:p>
        </p:txBody>
      </p:sp>
      <p:sp>
        <p:nvSpPr>
          <p:cNvPr id="691" name="Google Shape;691;p96"/>
          <p:cNvSpPr/>
          <p:nvPr/>
        </p:nvSpPr>
        <p:spPr>
          <a:xfrm>
            <a:off x="3172550" y="3358650"/>
            <a:ext cx="4319100" cy="1673700"/>
          </a:xfrm>
          <a:prstGeom prst="wedgeRectCallout">
            <a:avLst>
              <a:gd fmla="val -18900" name="adj1"/>
              <a:gd fmla="val 12102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Use unplugged all the time but not always for the entire lesson. Sometimes they are a snapshot or quick starter - i.e. Barefoot Bytes. Or can be a   hand jive to introduce new vocab i.e.  an algorithm</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Just Dance used to </a:t>
            </a:r>
            <a:r>
              <a:rPr lang="en" sz="1000">
                <a:latin typeface="Source Sans Pro"/>
                <a:ea typeface="Source Sans Pro"/>
                <a:cs typeface="Source Sans Pro"/>
                <a:sym typeface="Source Sans Pro"/>
              </a:rPr>
              <a:t>introduce</a:t>
            </a:r>
            <a:r>
              <a:rPr lang="en" sz="1000">
                <a:latin typeface="Source Sans Pro"/>
                <a:ea typeface="Source Sans Pro"/>
                <a:cs typeface="Source Sans Pro"/>
                <a:sym typeface="Source Sans Pro"/>
              </a:rPr>
              <a:t> algorithms - they then would code their own routine using Scratch.</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Beebot Dance - </a:t>
            </a:r>
            <a:r>
              <a:rPr lang="en" sz="1000">
                <a:latin typeface="Source Sans Pro"/>
                <a:ea typeface="Source Sans Pro"/>
                <a:cs typeface="Source Sans Pro"/>
                <a:sym typeface="Source Sans Pro"/>
              </a:rPr>
              <a:t>children</a:t>
            </a:r>
            <a:r>
              <a:rPr lang="en" sz="1000">
                <a:latin typeface="Source Sans Pro"/>
                <a:ea typeface="Source Sans Pro"/>
                <a:cs typeface="Source Sans Pro"/>
                <a:sym typeface="Source Sans Pro"/>
              </a:rPr>
              <a:t> would plan out their dance to music then use the arrow cards to program their Beebot . They physically are a Beebot - wear a Beebot Hat - work in pairs.</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Got many more…</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Jo</a:t>
            </a:r>
            <a:endParaRPr sz="1000">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97"/>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of textbooks (and other resources)</a:t>
            </a:r>
            <a:endParaRPr/>
          </a:p>
        </p:txBody>
      </p:sp>
      <p:sp>
        <p:nvSpPr>
          <p:cNvPr id="697" name="Google Shape;697;p97"/>
          <p:cNvSpPr txBox="1"/>
          <p:nvPr>
            <p:ph idx="1" type="body"/>
          </p:nvPr>
        </p:nvSpPr>
        <p:spPr>
          <a:xfrm>
            <a:off x="311700" y="962600"/>
            <a:ext cx="8520600" cy="4037400"/>
          </a:xfrm>
          <a:prstGeom prst="rect">
            <a:avLst/>
          </a:prstGeom>
        </p:spPr>
        <p:txBody>
          <a:bodyPr anchorCtr="0" anchor="t" bIns="91425" lIns="91425" spcFirstLastPara="1" rIns="91425" wrap="square" tIns="91425">
            <a:normAutofit/>
          </a:bodyPr>
          <a:lstStyle/>
          <a:p>
            <a:pPr indent="0" lvl="0" marL="0" rtl="0" algn="l">
              <a:lnSpc>
                <a:spcPct val="131579"/>
              </a:lnSpc>
              <a:spcBef>
                <a:spcPts val="1500"/>
              </a:spcBef>
              <a:spcAft>
                <a:spcPts val="0"/>
              </a:spcAft>
              <a:buNone/>
            </a:pPr>
            <a:r>
              <a:rPr lang="en" sz="1450">
                <a:solidFill>
                  <a:srgbClr val="0B0C0C"/>
                </a:solidFill>
                <a:highlight>
                  <a:srgbClr val="FFFFFF"/>
                </a:highlight>
                <a:latin typeface="Arial"/>
                <a:ea typeface="Arial"/>
                <a:cs typeface="Arial"/>
                <a:sym typeface="Arial"/>
              </a:rPr>
              <a:t>A policy paper from 2014 identified the importance of textbooks in high-performing education systems. They “may provide considerable support to both teachers and pupils’, especially when there is a gap in teachers’ subject knowledge. This is particularly relevant to computing, where we have already noted the issue of teachers’ subject knowledge.</a:t>
            </a:r>
            <a:endParaRPr baseline="30000" sz="1500">
              <a:solidFill>
                <a:srgbClr val="0B0C0C"/>
              </a:solidFill>
              <a:highlight>
                <a:srgbClr val="FFFFFF"/>
              </a:highlight>
              <a:latin typeface="Arial"/>
              <a:ea typeface="Arial"/>
              <a:cs typeface="Arial"/>
              <a:sym typeface="Arial"/>
            </a:endParaRPr>
          </a:p>
          <a:p>
            <a:pPr indent="0" lvl="0" marL="0" rtl="0" algn="l">
              <a:lnSpc>
                <a:spcPct val="131579"/>
              </a:lnSpc>
              <a:spcBef>
                <a:spcPts val="1500"/>
              </a:spcBef>
              <a:spcAft>
                <a:spcPts val="0"/>
              </a:spcAft>
              <a:buNone/>
            </a:pPr>
            <a:r>
              <a:rPr lang="en" sz="1450">
                <a:solidFill>
                  <a:srgbClr val="0B0C0C"/>
                </a:solidFill>
                <a:highlight>
                  <a:srgbClr val="FFFFFF"/>
                </a:highlight>
                <a:latin typeface="Arial"/>
                <a:ea typeface="Arial"/>
                <a:cs typeface="Arial"/>
                <a:sym typeface="Arial"/>
              </a:rPr>
              <a:t>[BCS] - stakeholders felt that [...] textbooks can provide a progression model through the hierarchical structure of the subject.</a:t>
            </a:r>
            <a:endParaRPr sz="1100">
              <a:solidFill>
                <a:srgbClr val="0B0C0C"/>
              </a:solidFill>
              <a:highlight>
                <a:srgbClr val="FFFFFF"/>
              </a:highlight>
              <a:latin typeface="Arial"/>
              <a:ea typeface="Arial"/>
              <a:cs typeface="Arial"/>
              <a:sym typeface="Arial"/>
            </a:endParaRPr>
          </a:p>
          <a:p>
            <a:pPr indent="-279400" lvl="0" marL="279400" rtl="0" algn="l">
              <a:lnSpc>
                <a:spcPct val="135000"/>
              </a:lnSpc>
              <a:spcBef>
                <a:spcPts val="1500"/>
              </a:spcBef>
              <a:spcAft>
                <a:spcPts val="0"/>
              </a:spcAft>
              <a:buNone/>
            </a:pPr>
            <a:r>
              <a:rPr lang="en" sz="1100">
                <a:solidFill>
                  <a:schemeClr val="dk2"/>
                </a:solidFill>
                <a:latin typeface="Arial"/>
                <a:ea typeface="Arial"/>
                <a:cs typeface="Arial"/>
                <a:sym typeface="Arial"/>
              </a:rPr>
              <a:t>OFSTED, 2022. Research review series: computing. </a:t>
            </a:r>
            <a:r>
              <a:rPr i="1" lang="en" sz="1100">
                <a:solidFill>
                  <a:schemeClr val="dk2"/>
                </a:solidFill>
                <a:latin typeface="Arial"/>
                <a:ea typeface="Arial"/>
                <a:cs typeface="Arial"/>
                <a:sym typeface="Arial"/>
              </a:rPr>
              <a:t>GOV.UK</a:t>
            </a:r>
            <a:r>
              <a:rPr lang="en" sz="1100">
                <a:solidFill>
                  <a:schemeClr val="dk2"/>
                </a:solidFill>
                <a:latin typeface="Arial"/>
                <a:ea typeface="Arial"/>
                <a:cs typeface="Arial"/>
                <a:sym typeface="Arial"/>
              </a:rPr>
              <a:t> [online]. Available from:</a:t>
            </a:r>
            <a:r>
              <a:rPr lang="en" sz="1100">
                <a:solidFill>
                  <a:schemeClr val="dk2"/>
                </a:solidFill>
                <a:uFill>
                  <a:noFill/>
                </a:uFill>
                <a:latin typeface="Arial"/>
                <a:ea typeface="Arial"/>
                <a:cs typeface="Arial"/>
                <a:sym typeface="Arial"/>
                <a:hlinkClick r:id="rId3">
                  <a:extLst>
                    <a:ext uri="{A12FA001-AC4F-418D-AE19-62706E023703}">
                      <ahyp:hlinkClr val="tx"/>
                    </a:ext>
                  </a:extLst>
                </a:hlinkClick>
              </a:rPr>
              <a:t> </a:t>
            </a:r>
            <a:r>
              <a:rPr lang="en" sz="1100" u="sng">
                <a:solidFill>
                  <a:schemeClr val="hlink"/>
                </a:solidFill>
                <a:latin typeface="Arial"/>
                <a:ea typeface="Arial"/>
                <a:cs typeface="Arial"/>
                <a:sym typeface="Arial"/>
                <a:hlinkClick r:id="rId4"/>
              </a:rPr>
              <a:t>https://www.gov.uk/government/publications/research-review-series-computing/research-review-series-computing</a:t>
            </a: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8"/>
          <p:cNvSpPr txBox="1"/>
          <p:nvPr>
            <p:ph type="title"/>
          </p:nvPr>
        </p:nvSpPr>
        <p:spPr>
          <a:xfrm>
            <a:off x="-25" y="0"/>
            <a:ext cx="9144000" cy="68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Share your favourite textbook resource recommendations. Do any particular textbooks help you sequence?</a:t>
            </a:r>
            <a:endParaRPr sz="2400"/>
          </a:p>
        </p:txBody>
      </p:sp>
      <p:sp>
        <p:nvSpPr>
          <p:cNvPr id="703" name="Google Shape;703;p98"/>
          <p:cNvSpPr/>
          <p:nvPr/>
        </p:nvSpPr>
        <p:spPr>
          <a:xfrm>
            <a:off x="100575" y="1264325"/>
            <a:ext cx="1228500" cy="8190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Copy and paste this post-it - add your response</a:t>
            </a:r>
            <a:endParaRPr sz="1000">
              <a:latin typeface="Source Sans Pro"/>
              <a:ea typeface="Source Sans Pro"/>
              <a:cs typeface="Source Sans Pro"/>
              <a:sym typeface="Source Sans Pro"/>
            </a:endParaRPr>
          </a:p>
        </p:txBody>
      </p:sp>
      <p:sp>
        <p:nvSpPr>
          <p:cNvPr id="704" name="Google Shape;704;p98"/>
          <p:cNvSpPr/>
          <p:nvPr/>
        </p:nvSpPr>
        <p:spPr>
          <a:xfrm>
            <a:off x="6585450" y="920125"/>
            <a:ext cx="2099400" cy="9585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Quite like the GCSE revision books for EDEXCEL as they have the guide then workbook so it shows the link between the content and </a:t>
            </a:r>
            <a:r>
              <a:rPr lang="en" sz="1000">
                <a:latin typeface="Source Sans Pro"/>
                <a:ea typeface="Source Sans Pro"/>
                <a:cs typeface="Source Sans Pro"/>
                <a:sym typeface="Source Sans Pro"/>
              </a:rPr>
              <a:t>practical</a:t>
            </a:r>
            <a:r>
              <a:rPr lang="en" sz="1000">
                <a:latin typeface="Source Sans Pro"/>
                <a:ea typeface="Source Sans Pro"/>
                <a:cs typeface="Source Sans Pro"/>
                <a:sym typeface="Source Sans Pro"/>
              </a:rPr>
              <a:t> examples/questions. </a:t>
            </a:r>
            <a:endParaRPr sz="1000">
              <a:latin typeface="Source Sans Pro"/>
              <a:ea typeface="Source Sans Pro"/>
              <a:cs typeface="Source Sans Pro"/>
              <a:sym typeface="Source Sans Pro"/>
            </a:endParaRPr>
          </a:p>
        </p:txBody>
      </p:sp>
      <p:sp>
        <p:nvSpPr>
          <p:cNvPr id="705" name="Google Shape;705;p98"/>
          <p:cNvSpPr/>
          <p:nvPr/>
        </p:nvSpPr>
        <p:spPr>
          <a:xfrm>
            <a:off x="531325" y="2986200"/>
            <a:ext cx="2567400" cy="15738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We </a:t>
            </a:r>
            <a:r>
              <a:rPr lang="en" sz="1000">
                <a:latin typeface="Source Sans Pro"/>
                <a:ea typeface="Source Sans Pro"/>
                <a:cs typeface="Source Sans Pro"/>
                <a:sym typeface="Source Sans Pro"/>
              </a:rPr>
              <a:t>would</a:t>
            </a:r>
            <a:r>
              <a:rPr lang="en" sz="1000">
                <a:latin typeface="Source Sans Pro"/>
                <a:ea typeface="Source Sans Pro"/>
                <a:cs typeface="Source Sans Pro"/>
                <a:sym typeface="Source Sans Pro"/>
              </a:rPr>
              <a:t> not use textbooks to be honest - for teacher subject knowledge I would refer staff to the Teach Computing or Barefoot resources as support videos etc.</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Twinkl also have some useful resources for </a:t>
            </a:r>
            <a:r>
              <a:rPr lang="en" sz="1000">
                <a:latin typeface="Source Sans Pro"/>
                <a:ea typeface="Source Sans Pro"/>
                <a:cs typeface="Source Sans Pro"/>
                <a:sym typeface="Source Sans Pro"/>
              </a:rPr>
              <a:t>staff</a:t>
            </a:r>
            <a:r>
              <a:rPr lang="en" sz="1000">
                <a:latin typeface="Source Sans Pro"/>
                <a:ea typeface="Source Sans Pro"/>
                <a:cs typeface="Source Sans Pro"/>
                <a:sym typeface="Source Sans Pro"/>
              </a:rPr>
              <a:t>.</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Lots of resources have how top videos which help staff.</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Jo</a:t>
            </a:r>
            <a:endParaRPr sz="1000">
              <a:latin typeface="Source Sans Pro"/>
              <a:ea typeface="Source Sans Pro"/>
              <a:cs typeface="Source Sans Pro"/>
              <a:sym typeface="Source Sans Pro"/>
            </a:endParaRPr>
          </a:p>
        </p:txBody>
      </p:sp>
      <p:sp>
        <p:nvSpPr>
          <p:cNvPr id="706" name="Google Shape;706;p98"/>
          <p:cNvSpPr/>
          <p:nvPr/>
        </p:nvSpPr>
        <p:spPr>
          <a:xfrm>
            <a:off x="6585450" y="2118350"/>
            <a:ext cx="2099400" cy="7659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have a few old school KS3 </a:t>
            </a:r>
            <a:r>
              <a:rPr lang="en" sz="1000">
                <a:latin typeface="Source Sans Pro"/>
                <a:ea typeface="Source Sans Pro"/>
                <a:cs typeface="Source Sans Pro"/>
                <a:sym typeface="Source Sans Pro"/>
              </a:rPr>
              <a:t>textbooks</a:t>
            </a:r>
            <a:r>
              <a:rPr lang="en" sz="1000">
                <a:latin typeface="Source Sans Pro"/>
                <a:ea typeface="Source Sans Pro"/>
                <a:cs typeface="Source Sans Pro"/>
                <a:sym typeface="Source Sans Pro"/>
              </a:rPr>
              <a:t> that are used at times for more common concepts i.e algorithms, CPU. </a:t>
            </a:r>
            <a:endParaRPr sz="1000">
              <a:latin typeface="Source Sans Pro"/>
              <a:ea typeface="Source Sans Pro"/>
              <a:cs typeface="Source Sans Pro"/>
              <a:sym typeface="Source Sans Pro"/>
            </a:endParaRPr>
          </a:p>
        </p:txBody>
      </p:sp>
      <p:sp>
        <p:nvSpPr>
          <p:cNvPr id="707" name="Google Shape;707;p98"/>
          <p:cNvSpPr/>
          <p:nvPr/>
        </p:nvSpPr>
        <p:spPr>
          <a:xfrm>
            <a:off x="3056600" y="1098400"/>
            <a:ext cx="2478900" cy="14733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Paul Long digital resources and Craig and Dave videos is amazing for GCSE. I use both via Teams Class notebook and it has accelerated the learning and revision.</a:t>
            </a:r>
            <a:endParaRPr sz="1000">
              <a:latin typeface="Source Sans Pro"/>
              <a:ea typeface="Source Sans Pro"/>
              <a:cs typeface="Source Sans Pro"/>
              <a:sym typeface="Source Sans Pro"/>
            </a:endParaRPr>
          </a:p>
          <a:p>
            <a:pPr indent="0" lvl="0" marL="0" rtl="0" algn="l">
              <a:spcBef>
                <a:spcPts val="0"/>
              </a:spcBef>
              <a:spcAft>
                <a:spcPts val="0"/>
              </a:spcAft>
              <a:buNone/>
            </a:pPr>
            <a:r>
              <a:rPr lang="en" sz="1000">
                <a:latin typeface="Source Sans Pro"/>
                <a:ea typeface="Source Sans Pro"/>
                <a:cs typeface="Source Sans Pro"/>
                <a:sym typeface="Source Sans Pro"/>
              </a:rPr>
              <a:t>GCP books are pretty good for revision too.</a:t>
            </a:r>
            <a:endParaRPr sz="1000">
              <a:latin typeface="Source Sans Pro"/>
              <a:ea typeface="Source Sans Pro"/>
              <a:cs typeface="Source Sans Pro"/>
              <a:sym typeface="Source Sans Pro"/>
            </a:endParaRPr>
          </a:p>
        </p:txBody>
      </p:sp>
      <p:sp>
        <p:nvSpPr>
          <p:cNvPr id="708" name="Google Shape;708;p98"/>
          <p:cNvSpPr/>
          <p:nvPr/>
        </p:nvSpPr>
        <p:spPr>
          <a:xfrm>
            <a:off x="6643550" y="3082600"/>
            <a:ext cx="2099400" cy="765900"/>
          </a:xfrm>
          <a:prstGeom prst="wedgeRectCallout">
            <a:avLst>
              <a:gd fmla="val -20833" name="adj1"/>
              <a:gd fmla="val 62500" name="adj2"/>
            </a:avLst>
          </a:prstGeom>
          <a:solidFill>
            <a:srgbClr val="FFFF00"/>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Permanent Marker"/>
                <a:ea typeface="Permanent Marker"/>
                <a:cs typeface="Permanent Marker"/>
                <a:sym typeface="Permanent Marker"/>
              </a:rPr>
              <a:t>Jamie</a:t>
            </a:r>
            <a:r>
              <a:rPr lang="en" sz="1000">
                <a:latin typeface="Source Sans Pro"/>
                <a:ea typeface="Source Sans Pro"/>
                <a:cs typeface="Source Sans Pro"/>
                <a:sym typeface="Source Sans Pro"/>
              </a:rPr>
              <a:t> - Online </a:t>
            </a:r>
            <a:r>
              <a:rPr lang="en" sz="1000">
                <a:latin typeface="Source Sans Pro"/>
                <a:ea typeface="Source Sans Pro"/>
                <a:cs typeface="Source Sans Pro"/>
                <a:sym typeface="Source Sans Pro"/>
              </a:rPr>
              <a:t>revision</a:t>
            </a:r>
            <a:r>
              <a:rPr lang="en" sz="1000">
                <a:latin typeface="Source Sans Pro"/>
                <a:ea typeface="Source Sans Pro"/>
                <a:cs typeface="Source Sans Pro"/>
                <a:sym typeface="Source Sans Pro"/>
              </a:rPr>
              <a:t> systems such as know it all ninja, which include a range of learning styles.</a:t>
            </a:r>
            <a:endParaRPr sz="1000">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99"/>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Section Two - Programming</a:t>
            </a:r>
            <a:endParaRPr/>
          </a:p>
        </p:txBody>
      </p:sp>
      <p:sp>
        <p:nvSpPr>
          <p:cNvPr id="714" name="Google Shape;714;p99"/>
          <p:cNvSpPr txBox="1"/>
          <p:nvPr/>
        </p:nvSpPr>
        <p:spPr>
          <a:xfrm>
            <a:off x="88775" y="2898050"/>
            <a:ext cx="4032600" cy="1623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100"/>
              </a:spcBef>
              <a:spcAft>
                <a:spcPts val="0"/>
              </a:spcAft>
              <a:buNone/>
            </a:pPr>
            <a:r>
              <a:rPr lang="en" sz="1200">
                <a:solidFill>
                  <a:schemeClr val="lt1"/>
                </a:solidFill>
                <a:highlight>
                  <a:schemeClr val="accent2"/>
                </a:highlight>
              </a:rPr>
              <a:t>Programming and cognitive load</a:t>
            </a:r>
            <a:endParaRPr sz="1200">
              <a:solidFill>
                <a:schemeClr val="lt1"/>
              </a:solidFill>
              <a:highlight>
                <a:schemeClr val="accent2"/>
              </a:highlight>
            </a:endParaRPr>
          </a:p>
          <a:p>
            <a:pPr indent="0" lvl="0" marL="457200" rtl="0" algn="l">
              <a:lnSpc>
                <a:spcPct val="115000"/>
              </a:lnSpc>
              <a:spcBef>
                <a:spcPts val="1100"/>
              </a:spcBef>
              <a:spcAft>
                <a:spcPts val="0"/>
              </a:spcAft>
              <a:buNone/>
            </a:pPr>
            <a:r>
              <a:rPr lang="en" sz="1200">
                <a:solidFill>
                  <a:schemeClr val="lt1"/>
                </a:solidFill>
                <a:highlight>
                  <a:schemeClr val="accent2"/>
                </a:highlight>
              </a:rPr>
              <a:t>The notional machine</a:t>
            </a:r>
            <a:endParaRPr sz="1200">
              <a:solidFill>
                <a:schemeClr val="lt1"/>
              </a:solidFill>
              <a:highlight>
                <a:schemeClr val="accent2"/>
              </a:highlight>
            </a:endParaRPr>
          </a:p>
          <a:p>
            <a:pPr indent="0" lvl="0" marL="457200" rtl="0" algn="l">
              <a:lnSpc>
                <a:spcPct val="115000"/>
              </a:lnSpc>
              <a:spcBef>
                <a:spcPts val="1100"/>
              </a:spcBef>
              <a:spcAft>
                <a:spcPts val="0"/>
              </a:spcAft>
              <a:buNone/>
            </a:pPr>
            <a:r>
              <a:rPr lang="en" sz="1200">
                <a:solidFill>
                  <a:schemeClr val="lt1"/>
                </a:solidFill>
                <a:highlight>
                  <a:schemeClr val="accent2"/>
                </a:highlight>
              </a:rPr>
              <a:t>Novices and experts</a:t>
            </a:r>
            <a:endParaRPr sz="1200">
              <a:solidFill>
                <a:schemeClr val="lt1"/>
              </a:solidFill>
              <a:highlight>
                <a:schemeClr val="accent2"/>
              </a:highlight>
            </a:endParaRPr>
          </a:p>
          <a:p>
            <a:pPr indent="0" lvl="0" marL="457200" rtl="0" algn="l">
              <a:lnSpc>
                <a:spcPct val="115000"/>
              </a:lnSpc>
              <a:spcBef>
                <a:spcPts val="1100"/>
              </a:spcBef>
              <a:spcAft>
                <a:spcPts val="0"/>
              </a:spcAft>
              <a:buNone/>
            </a:pPr>
            <a:r>
              <a:rPr lang="en" sz="1200">
                <a:solidFill>
                  <a:schemeClr val="lt1"/>
                </a:solidFill>
                <a:highlight>
                  <a:schemeClr val="accent2"/>
                </a:highlight>
              </a:rPr>
              <a:t>Program comprehension and the block model</a:t>
            </a:r>
            <a:endParaRPr sz="1800">
              <a:solidFill>
                <a:schemeClr val="lt1"/>
              </a:solidFill>
              <a:highlight>
                <a:schemeClr val="accent2"/>
              </a:highlight>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8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latin typeface="Calibri"/>
                <a:ea typeface="Calibri"/>
                <a:cs typeface="Calibri"/>
                <a:sym typeface="Calibri"/>
              </a:rPr>
              <a:t>“</a:t>
            </a:r>
            <a:r>
              <a:rPr lang="en" sz="2250">
                <a:solidFill>
                  <a:srgbClr val="0B0C0C"/>
                </a:solidFill>
                <a:highlight>
                  <a:schemeClr val="lt1"/>
                </a:highlight>
                <a:latin typeface="Calibri"/>
                <a:ea typeface="Calibri"/>
                <a:cs typeface="Calibri"/>
                <a:sym typeface="Calibri"/>
              </a:rPr>
              <a:t>This [computing research] review explores the literature relating to the field of computing education. Its purpose is to identify factors that can contribute to high-quality school computing curriculums, assessment, pedagogy and systems. We will use this understanding of subject quality to examine how computing is taught in England’s schools.”</a:t>
            </a:r>
            <a:r>
              <a:rPr lang="en" sz="2350">
                <a:solidFill>
                  <a:srgbClr val="0B0C0C"/>
                </a:solidFill>
                <a:highlight>
                  <a:schemeClr val="lt1"/>
                </a:highlight>
                <a:latin typeface="Calibri"/>
                <a:ea typeface="Calibri"/>
                <a:cs typeface="Calibri"/>
                <a:sym typeface="Calibri"/>
              </a:rPr>
              <a:t> (Ofsted, 2022)</a:t>
            </a:r>
            <a:endParaRPr sz="2000">
              <a:solidFill>
                <a:schemeClr val="dk2"/>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100"/>
          <p:cNvPicPr preferRelativeResize="0"/>
          <p:nvPr/>
        </p:nvPicPr>
        <p:blipFill>
          <a:blip r:embed="rId3">
            <a:alphaModFix/>
          </a:blip>
          <a:stretch>
            <a:fillRect/>
          </a:stretch>
        </p:blipFill>
        <p:spPr>
          <a:xfrm>
            <a:off x="4481650" y="152400"/>
            <a:ext cx="4500920" cy="4838700"/>
          </a:xfrm>
          <a:prstGeom prst="rect">
            <a:avLst/>
          </a:prstGeom>
          <a:noFill/>
          <a:ln>
            <a:noFill/>
          </a:ln>
        </p:spPr>
      </p:pic>
      <p:sp>
        <p:nvSpPr>
          <p:cNvPr id="720" name="Google Shape;720;p100"/>
          <p:cNvSpPr txBox="1"/>
          <p:nvPr/>
        </p:nvSpPr>
        <p:spPr>
          <a:xfrm>
            <a:off x="1402775" y="903125"/>
            <a:ext cx="3021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u="sng"/>
          </a:p>
          <a:p>
            <a:pPr indent="0" lvl="0" marL="0" rtl="0" algn="l">
              <a:spcBef>
                <a:spcPts val="0"/>
              </a:spcBef>
              <a:spcAft>
                <a:spcPts val="0"/>
              </a:spcAft>
              <a:buNone/>
            </a:pPr>
            <a:r>
              <a:rPr lang="en"/>
              <a:t>What does this code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Think about the process you follow in trying to comprehend the code.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you need to know in order to understand the code?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Answers on a post it…</a:t>
            </a:r>
            <a:endParaRPr/>
          </a:p>
        </p:txBody>
      </p:sp>
      <p:sp>
        <p:nvSpPr>
          <p:cNvPr id="721" name="Google Shape;721;p100"/>
          <p:cNvSpPr/>
          <p:nvPr/>
        </p:nvSpPr>
        <p:spPr>
          <a:xfrm>
            <a:off x="953375" y="3242825"/>
            <a:ext cx="1182900" cy="1983000"/>
          </a:xfrm>
          <a:prstGeom prst="foldedCorner">
            <a:avLst>
              <a:gd fmla="val 16667" name="adj"/>
            </a:avLst>
          </a:prstGeom>
          <a:solidFill>
            <a:srgbClr val="D0E0E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1200"/>
              <a:t>lists/arrays</a:t>
            </a:r>
            <a:endParaRPr sz="1200"/>
          </a:p>
          <a:p>
            <a:pPr indent="0" lvl="0" marL="0" rtl="0" algn="l">
              <a:spcBef>
                <a:spcPts val="0"/>
              </a:spcBef>
              <a:spcAft>
                <a:spcPts val="0"/>
              </a:spcAft>
              <a:buNone/>
            </a:pPr>
            <a:r>
              <a:rPr lang="en" sz="1200"/>
              <a:t>Importing</a:t>
            </a:r>
            <a:r>
              <a:rPr lang="en" sz="1200"/>
              <a:t> libraries</a:t>
            </a:r>
            <a:endParaRPr sz="1200"/>
          </a:p>
          <a:p>
            <a:pPr indent="0" lvl="0" marL="0" rtl="0" algn="l">
              <a:spcBef>
                <a:spcPts val="0"/>
              </a:spcBef>
              <a:spcAft>
                <a:spcPts val="0"/>
              </a:spcAft>
              <a:buNone/>
            </a:pPr>
            <a:r>
              <a:rPr lang="en" sz="1200"/>
              <a:t>Syntax for creating lists.</a:t>
            </a:r>
            <a:endParaRPr sz="1200"/>
          </a:p>
          <a:p>
            <a:pPr indent="0" lvl="0" marL="0" rtl="0" algn="l">
              <a:spcBef>
                <a:spcPts val="0"/>
              </a:spcBef>
              <a:spcAft>
                <a:spcPts val="0"/>
              </a:spcAft>
              <a:buNone/>
            </a:pPr>
            <a:r>
              <a:rPr lang="en" sz="1200"/>
              <a:t>Indexing.</a:t>
            </a:r>
            <a:endParaRPr sz="1200"/>
          </a:p>
          <a:p>
            <a:pPr indent="0" lvl="0" marL="0" rtl="0" algn="l">
              <a:spcBef>
                <a:spcPts val="0"/>
              </a:spcBef>
              <a:spcAft>
                <a:spcPts val="0"/>
              </a:spcAft>
              <a:buNone/>
            </a:pPr>
            <a:r>
              <a:rPr lang="en" sz="1200"/>
              <a:t>subroutines/procedures.</a:t>
            </a:r>
            <a:endParaRPr sz="1200"/>
          </a:p>
          <a:p>
            <a:pPr indent="0" lvl="0" marL="0" rtl="0" algn="l">
              <a:spcBef>
                <a:spcPts val="0"/>
              </a:spcBef>
              <a:spcAft>
                <a:spcPts val="0"/>
              </a:spcAft>
              <a:buNone/>
            </a:pPr>
            <a:r>
              <a:rPr lang="en" sz="1200"/>
              <a:t>Selection. sequences.</a:t>
            </a:r>
            <a:endParaRPr sz="1200"/>
          </a:p>
        </p:txBody>
      </p:sp>
      <p:sp>
        <p:nvSpPr>
          <p:cNvPr id="722" name="Google Shape;722;p100"/>
          <p:cNvSpPr/>
          <p:nvPr/>
        </p:nvSpPr>
        <p:spPr>
          <a:xfrm>
            <a:off x="-744050" y="159925"/>
            <a:ext cx="1380900" cy="1501500"/>
          </a:xfrm>
          <a:prstGeom prst="foldedCorner">
            <a:avLst>
              <a:gd fmla="val 16667" name="adj"/>
            </a:avLst>
          </a:prstGeom>
          <a:solidFill>
            <a:srgbClr val="D0E0E3"/>
          </a:solidFill>
          <a:ln cap="flat" cmpd="sng" w="9525">
            <a:solidFill>
              <a:srgbClr val="595959"/>
            </a:solidFill>
            <a:prstDash val="solid"/>
            <a:round/>
            <a:headEnd len="sm" w="sm" type="none"/>
            <a:tailEnd len="sm" w="sm" type="none"/>
          </a:ln>
        </p:spPr>
        <p:txBody>
          <a:bodyPr anchorCtr="0" anchor="t" bIns="58700" lIns="171450" spcFirstLastPara="1" rIns="58700" wrap="square" tIns="58700">
            <a:noAutofit/>
          </a:bodyPr>
          <a:lstStyle/>
          <a:p>
            <a:pPr indent="-146050" lvl="0" marL="28575" rtl="0" algn="l">
              <a:spcBef>
                <a:spcPts val="0"/>
              </a:spcBef>
              <a:spcAft>
                <a:spcPts val="0"/>
              </a:spcAft>
              <a:buSzPts val="1400"/>
              <a:buChar char="●"/>
            </a:pPr>
            <a:r>
              <a:rPr lang="en" sz="1000"/>
              <a:t>Requires an input string</a:t>
            </a:r>
            <a:endParaRPr sz="1000"/>
          </a:p>
          <a:p>
            <a:pPr indent="-146050" lvl="0" marL="28575" rtl="0" algn="l">
              <a:spcBef>
                <a:spcPts val="0"/>
              </a:spcBef>
              <a:spcAft>
                <a:spcPts val="0"/>
              </a:spcAft>
              <a:buSzPts val="1400"/>
              <a:buChar char="●"/>
            </a:pPr>
            <a:r>
              <a:rPr lang="en" sz="1000"/>
              <a:t>Displays a random response from the outcomes list</a:t>
            </a:r>
            <a:endParaRPr sz="1000"/>
          </a:p>
          <a:p>
            <a:pPr indent="-146050" lvl="0" marL="28575" rtl="0" algn="l">
              <a:spcBef>
                <a:spcPts val="0"/>
              </a:spcBef>
              <a:spcAft>
                <a:spcPts val="0"/>
              </a:spcAft>
              <a:buSzPts val="1400"/>
              <a:buChar char="●"/>
            </a:pPr>
            <a:r>
              <a:rPr lang="en" sz="1000"/>
              <a:t>Final user input will be terminal</a:t>
            </a:r>
            <a:br>
              <a:rPr lang="en"/>
            </a:br>
            <a:endParaRPr/>
          </a:p>
        </p:txBody>
      </p:sp>
      <p:sp>
        <p:nvSpPr>
          <p:cNvPr id="723" name="Google Shape;723;p100"/>
          <p:cNvSpPr/>
          <p:nvPr/>
        </p:nvSpPr>
        <p:spPr>
          <a:xfrm>
            <a:off x="7136000" y="418975"/>
            <a:ext cx="1708500" cy="1174500"/>
          </a:xfrm>
          <a:prstGeom prst="foldedCorner">
            <a:avLst>
              <a:gd fmla="val 16667" name="adj"/>
            </a:avLst>
          </a:prstGeom>
          <a:solidFill>
            <a:srgbClr val="D0E0E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900"/>
              <a:t>1 Check the libraries and what they do.</a:t>
            </a:r>
            <a:endParaRPr sz="900"/>
          </a:p>
          <a:p>
            <a:pPr indent="0" lvl="0" marL="0" rtl="0" algn="l">
              <a:spcBef>
                <a:spcPts val="0"/>
              </a:spcBef>
              <a:spcAft>
                <a:spcPts val="0"/>
              </a:spcAft>
              <a:buNone/>
            </a:pPr>
            <a:r>
              <a:rPr lang="en" sz="900"/>
              <a:t>2 Look at the block structure - some definitions then 2 procedures - what calls what?</a:t>
            </a:r>
            <a:endParaRPr sz="900"/>
          </a:p>
          <a:p>
            <a:pPr indent="0" lvl="0" marL="0" rtl="0" algn="l">
              <a:spcBef>
                <a:spcPts val="0"/>
              </a:spcBef>
              <a:spcAft>
                <a:spcPts val="0"/>
              </a:spcAft>
              <a:buNone/>
            </a:pPr>
            <a:r>
              <a:rPr lang="en" sz="900"/>
              <a:t>3 Look at the data structure - list</a:t>
            </a:r>
            <a:endParaRPr sz="900"/>
          </a:p>
          <a:p>
            <a:pPr indent="0" lvl="0" marL="0" rtl="0" algn="l">
              <a:spcBef>
                <a:spcPts val="0"/>
              </a:spcBef>
              <a:spcAft>
                <a:spcPts val="0"/>
              </a:spcAft>
              <a:buNone/>
            </a:pPr>
            <a:r>
              <a:rPr lang="en" sz="900"/>
              <a:t>CS</a:t>
            </a:r>
            <a:endParaRPr sz="900"/>
          </a:p>
        </p:txBody>
      </p:sp>
      <p:sp>
        <p:nvSpPr>
          <p:cNvPr id="724" name="Google Shape;724;p100"/>
          <p:cNvSpPr/>
          <p:nvPr/>
        </p:nvSpPr>
        <p:spPr>
          <a:xfrm>
            <a:off x="-688550" y="3922476"/>
            <a:ext cx="1325400" cy="1150800"/>
          </a:xfrm>
          <a:prstGeom prst="foldedCorner">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1300"/>
          </a:p>
        </p:txBody>
      </p:sp>
      <p:sp>
        <p:nvSpPr>
          <p:cNvPr id="725" name="Google Shape;725;p100"/>
          <p:cNvSpPr/>
          <p:nvPr/>
        </p:nvSpPr>
        <p:spPr>
          <a:xfrm>
            <a:off x="-536150" y="4074876"/>
            <a:ext cx="1325400" cy="1150800"/>
          </a:xfrm>
          <a:prstGeom prst="foldedCorner">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1300"/>
          </a:p>
        </p:txBody>
      </p:sp>
      <p:sp>
        <p:nvSpPr>
          <p:cNvPr id="726" name="Google Shape;726;p100"/>
          <p:cNvSpPr/>
          <p:nvPr/>
        </p:nvSpPr>
        <p:spPr>
          <a:xfrm>
            <a:off x="-383750" y="4227276"/>
            <a:ext cx="1325400" cy="1150800"/>
          </a:xfrm>
          <a:prstGeom prst="foldedCorner">
            <a:avLst>
              <a:gd fmla="val 16667" name="adj"/>
            </a:avLst>
          </a:prstGeom>
          <a:solidFill>
            <a:srgbClr val="CFE2F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1300"/>
          </a:p>
        </p:txBody>
      </p:sp>
      <p:sp>
        <p:nvSpPr>
          <p:cNvPr id="727" name="Google Shape;727;p100"/>
          <p:cNvSpPr/>
          <p:nvPr/>
        </p:nvSpPr>
        <p:spPr>
          <a:xfrm>
            <a:off x="-650925" y="2312400"/>
            <a:ext cx="1226700" cy="1263900"/>
          </a:xfrm>
          <a:prstGeom prst="foldedCorner">
            <a:avLst>
              <a:gd fmla="val 16667" name="adj"/>
            </a:avLst>
          </a:prstGeom>
          <a:solidFill>
            <a:srgbClr val="A4C2F4"/>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1200"/>
          </a:p>
        </p:txBody>
      </p:sp>
      <p:sp>
        <p:nvSpPr>
          <p:cNvPr id="728" name="Google Shape;728;p100"/>
          <p:cNvSpPr/>
          <p:nvPr/>
        </p:nvSpPr>
        <p:spPr>
          <a:xfrm>
            <a:off x="-498525" y="2464800"/>
            <a:ext cx="1226700" cy="1263900"/>
          </a:xfrm>
          <a:prstGeom prst="foldedCorner">
            <a:avLst>
              <a:gd fmla="val 16667" name="adj"/>
            </a:avLst>
          </a:prstGeom>
          <a:solidFill>
            <a:srgbClr val="A4C2F4"/>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1200"/>
          </a:p>
        </p:txBody>
      </p:sp>
      <p:sp>
        <p:nvSpPr>
          <p:cNvPr id="729" name="Google Shape;729;p100"/>
          <p:cNvSpPr/>
          <p:nvPr/>
        </p:nvSpPr>
        <p:spPr>
          <a:xfrm>
            <a:off x="2300375" y="3498950"/>
            <a:ext cx="1879500" cy="1050300"/>
          </a:xfrm>
          <a:prstGeom prst="foldedCorner">
            <a:avLst>
              <a:gd fmla="val 16667" name="adj"/>
            </a:avLst>
          </a:prstGeom>
          <a:solidFill>
            <a:srgbClr val="A4C2F4"/>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1200"/>
              <a:t>What the Import </a:t>
            </a:r>
            <a:r>
              <a:rPr lang="en" sz="1200"/>
              <a:t>random</a:t>
            </a:r>
            <a:r>
              <a:rPr lang="en" sz="1200"/>
              <a:t> is? How is it defined. Indenting and syntax - for the code to run, </a:t>
            </a:r>
            <a:endParaRPr sz="1200"/>
          </a:p>
          <a:p>
            <a:pPr indent="0" lvl="0" marL="0" rtl="0" algn="l">
              <a:spcBef>
                <a:spcPts val="0"/>
              </a:spcBef>
              <a:spcAft>
                <a:spcPts val="0"/>
              </a:spcAft>
              <a:buNone/>
            </a:pPr>
            <a:r>
              <a:rPr lang="en" sz="1200"/>
              <a:t>JH (Primary!)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01"/>
          <p:cNvSpPr txBox="1"/>
          <p:nvPr>
            <p:ph type="title"/>
          </p:nvPr>
        </p:nvSpPr>
        <p:spPr>
          <a:xfrm>
            <a:off x="349300" y="450120"/>
            <a:ext cx="3898200" cy="41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Raleway"/>
                <a:ea typeface="Raleway"/>
                <a:cs typeface="Raleway"/>
                <a:sym typeface="Raleway"/>
              </a:rPr>
              <a:t>Computer programming is intrinsically complex…</a:t>
            </a:r>
            <a:endParaRPr>
              <a:latin typeface="Raleway"/>
              <a:ea typeface="Raleway"/>
              <a:cs typeface="Raleway"/>
              <a:sym typeface="Raleway"/>
            </a:endParaRPr>
          </a:p>
        </p:txBody>
      </p:sp>
      <p:sp>
        <p:nvSpPr>
          <p:cNvPr id="735" name="Google Shape;735;p101"/>
          <p:cNvSpPr txBox="1"/>
          <p:nvPr>
            <p:ph idx="1" type="body"/>
          </p:nvPr>
        </p:nvSpPr>
        <p:spPr>
          <a:xfrm>
            <a:off x="4062175" y="450125"/>
            <a:ext cx="4732500" cy="4446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500">
                <a:latin typeface="Calibri"/>
                <a:ea typeface="Calibri"/>
                <a:cs typeface="Calibri"/>
                <a:sym typeface="Calibri"/>
              </a:rPr>
              <a:t>Programming involves:</a:t>
            </a:r>
            <a:endParaRPr sz="5500">
              <a:latin typeface="Calibri"/>
              <a:ea typeface="Calibri"/>
              <a:cs typeface="Calibri"/>
              <a:sym typeface="Calibri"/>
            </a:endParaRPr>
          </a:p>
          <a:p>
            <a:pPr indent="-315912" lvl="0" marL="457200" rtl="0" algn="l">
              <a:lnSpc>
                <a:spcPct val="150000"/>
              </a:lnSpc>
              <a:spcBef>
                <a:spcPts val="1600"/>
              </a:spcBef>
              <a:spcAft>
                <a:spcPts val="0"/>
              </a:spcAft>
              <a:buSzPct val="100000"/>
              <a:buFont typeface="Calibri"/>
              <a:buChar char="●"/>
            </a:pPr>
            <a:r>
              <a:rPr lang="en" sz="5500">
                <a:latin typeface="Calibri"/>
                <a:ea typeface="Calibri"/>
                <a:cs typeface="Calibri"/>
                <a:sym typeface="Calibri"/>
              </a:rPr>
              <a:t>understanding a problem and what can be achieved computationally</a:t>
            </a:r>
            <a:endParaRPr sz="5500">
              <a:latin typeface="Calibri"/>
              <a:ea typeface="Calibri"/>
              <a:cs typeface="Calibri"/>
              <a:sym typeface="Calibri"/>
            </a:endParaRPr>
          </a:p>
          <a:p>
            <a:pPr indent="-315912" lvl="0" marL="457200" rtl="0" algn="l">
              <a:lnSpc>
                <a:spcPct val="150000"/>
              </a:lnSpc>
              <a:spcBef>
                <a:spcPts val="0"/>
              </a:spcBef>
              <a:spcAft>
                <a:spcPts val="0"/>
              </a:spcAft>
              <a:buSzPct val="100000"/>
              <a:buFont typeface="Calibri"/>
              <a:buChar char="●"/>
            </a:pPr>
            <a:r>
              <a:rPr lang="en" sz="5500">
                <a:latin typeface="Calibri"/>
                <a:ea typeface="Calibri"/>
                <a:cs typeface="Calibri"/>
                <a:sym typeface="Calibri"/>
              </a:rPr>
              <a:t>understanding the syntax and semantics of the programming language</a:t>
            </a:r>
            <a:endParaRPr sz="5500">
              <a:latin typeface="Calibri"/>
              <a:ea typeface="Calibri"/>
              <a:cs typeface="Calibri"/>
              <a:sym typeface="Calibri"/>
            </a:endParaRPr>
          </a:p>
          <a:p>
            <a:pPr indent="-315912" lvl="0" marL="457200" rtl="0" algn="l">
              <a:lnSpc>
                <a:spcPct val="150000"/>
              </a:lnSpc>
              <a:spcBef>
                <a:spcPts val="0"/>
              </a:spcBef>
              <a:spcAft>
                <a:spcPts val="0"/>
              </a:spcAft>
              <a:buSzPct val="100000"/>
              <a:buFont typeface="Calibri"/>
              <a:buChar char="●"/>
            </a:pPr>
            <a:r>
              <a:rPr lang="en" sz="5500">
                <a:latin typeface="Calibri"/>
                <a:ea typeface="Calibri"/>
                <a:cs typeface="Calibri"/>
                <a:sym typeface="Calibri"/>
              </a:rPr>
              <a:t>knowing how to put syntax together to produce particular results</a:t>
            </a:r>
            <a:endParaRPr sz="5500">
              <a:latin typeface="Calibri"/>
              <a:ea typeface="Calibri"/>
              <a:cs typeface="Calibri"/>
              <a:sym typeface="Calibri"/>
            </a:endParaRPr>
          </a:p>
          <a:p>
            <a:pPr indent="-315912" lvl="0" marL="457200" rtl="0" algn="l">
              <a:lnSpc>
                <a:spcPct val="150000"/>
              </a:lnSpc>
              <a:spcBef>
                <a:spcPts val="0"/>
              </a:spcBef>
              <a:spcAft>
                <a:spcPts val="0"/>
              </a:spcAft>
              <a:buSzPct val="100000"/>
              <a:buFont typeface="Calibri"/>
              <a:buChar char="●"/>
            </a:pPr>
            <a:r>
              <a:rPr lang="en" sz="5500">
                <a:latin typeface="Calibri"/>
                <a:ea typeface="Calibri"/>
                <a:cs typeface="Calibri"/>
                <a:sym typeface="Calibri"/>
              </a:rPr>
              <a:t>knowing how the computer executes programs </a:t>
            </a:r>
            <a:endParaRPr sz="5500">
              <a:latin typeface="Calibri"/>
              <a:ea typeface="Calibri"/>
              <a:cs typeface="Calibri"/>
              <a:sym typeface="Calibri"/>
            </a:endParaRPr>
          </a:p>
          <a:p>
            <a:pPr indent="-315912" lvl="0" marL="457200" rtl="0" algn="l">
              <a:lnSpc>
                <a:spcPct val="150000"/>
              </a:lnSpc>
              <a:spcBef>
                <a:spcPts val="0"/>
              </a:spcBef>
              <a:spcAft>
                <a:spcPts val="0"/>
              </a:spcAft>
              <a:buSzPct val="100000"/>
              <a:buFont typeface="Calibri"/>
              <a:buChar char="●"/>
            </a:pPr>
            <a:r>
              <a:rPr lang="en" sz="5500">
                <a:latin typeface="Calibri"/>
                <a:ea typeface="Calibri"/>
                <a:cs typeface="Calibri"/>
                <a:sym typeface="Calibri"/>
              </a:rPr>
              <a:t>knowing how to implement, test and debug solutions</a:t>
            </a:r>
            <a:endParaRPr sz="5500">
              <a:latin typeface="Calibri"/>
              <a:ea typeface="Calibri"/>
              <a:cs typeface="Calibri"/>
              <a:sym typeface="Calibri"/>
            </a:endParaRPr>
          </a:p>
          <a:p>
            <a:pPr indent="0" lvl="0" marL="0" rtl="0" algn="l">
              <a:lnSpc>
                <a:spcPct val="150000"/>
              </a:lnSpc>
              <a:spcBef>
                <a:spcPts val="1600"/>
              </a:spcBef>
              <a:spcAft>
                <a:spcPts val="0"/>
              </a:spcAft>
              <a:buNone/>
            </a:pPr>
            <a:r>
              <a:rPr lang="en" sz="5500">
                <a:latin typeface="Calibri"/>
                <a:ea typeface="Calibri"/>
                <a:cs typeface="Calibri"/>
                <a:sym typeface="Calibri"/>
              </a:rPr>
              <a:t>Further complicated by the fact that these stages are often all going on at the same time.  (Du Boulay, 1986)</a:t>
            </a:r>
            <a:endParaRPr sz="5500">
              <a:latin typeface="Calibri"/>
              <a:ea typeface="Calibri"/>
              <a:cs typeface="Calibri"/>
              <a:sym typeface="Calibri"/>
            </a:endParaRPr>
          </a:p>
          <a:p>
            <a:pPr indent="0" lvl="0" marL="0" rtl="0" algn="l">
              <a:lnSpc>
                <a:spcPct val="150000"/>
              </a:lnSpc>
              <a:spcBef>
                <a:spcPts val="1600"/>
              </a:spcBef>
              <a:spcAft>
                <a:spcPts val="0"/>
              </a:spcAft>
              <a:buNone/>
            </a:pPr>
            <a:r>
              <a:rPr lang="en" sz="5500">
                <a:latin typeface="Calibri"/>
                <a:ea typeface="Calibri"/>
                <a:cs typeface="Calibri"/>
                <a:sym typeface="Calibri"/>
              </a:rPr>
              <a:t>This complexity has the potential to lead to high cognitive load (high element interactivity) which literature suggests can be detrimental to learning.</a:t>
            </a:r>
            <a:endParaRPr sz="2500"/>
          </a:p>
          <a:p>
            <a:pPr indent="0" lvl="0" marL="0" rtl="0" algn="l">
              <a:lnSpc>
                <a:spcPct val="150000"/>
              </a:lnSpc>
              <a:spcBef>
                <a:spcPts val="1600"/>
              </a:spcBef>
              <a:spcAft>
                <a:spcPts val="0"/>
              </a:spcAft>
              <a:buNone/>
            </a:pPr>
            <a:r>
              <a:t/>
            </a:r>
            <a:endParaRPr sz="2500"/>
          </a:p>
          <a:p>
            <a:pPr indent="0" lvl="0" marL="457200" rtl="0" algn="l">
              <a:spcBef>
                <a:spcPts val="1600"/>
              </a:spcBef>
              <a:spcAft>
                <a:spcPts val="0"/>
              </a:spcAft>
              <a:buNone/>
            </a:pPr>
            <a:r>
              <a:rPr lang="en" sz="1100">
                <a:solidFill>
                  <a:schemeClr val="dk1"/>
                </a:solidFill>
              </a:rPr>
              <a:t> </a:t>
            </a:r>
            <a:endParaRPr/>
          </a:p>
          <a:p>
            <a:pPr indent="0" lvl="0" marL="0" rtl="0" algn="l">
              <a:spcBef>
                <a:spcPts val="1600"/>
              </a:spcBef>
              <a:spcAft>
                <a:spcPts val="1600"/>
              </a:spcAft>
              <a:buNone/>
            </a:pPr>
            <a:r>
              <a:t/>
            </a:r>
            <a:endParaRPr sz="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02"/>
          <p:cNvSpPr txBox="1"/>
          <p:nvPr>
            <p:ph idx="1" type="body"/>
          </p:nvPr>
        </p:nvSpPr>
        <p:spPr>
          <a:xfrm>
            <a:off x="4572000" y="450120"/>
            <a:ext cx="4222800" cy="4115400"/>
          </a:xfrm>
          <a:prstGeom prst="rect">
            <a:avLst/>
          </a:prstGeom>
        </p:spPr>
        <p:txBody>
          <a:bodyPr anchorCtr="0" anchor="t" bIns="91425" lIns="91425" spcFirstLastPara="1" rIns="91425" wrap="square" tIns="91425">
            <a:normAutofit lnSpcReduction="20000"/>
          </a:bodyPr>
          <a:lstStyle/>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Idealised abstraction of computer hardware and other aspects of the runtime environment</a:t>
            </a:r>
            <a:endParaRPr>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Their purpose is to understand what happens during program execution</a:t>
            </a:r>
            <a:endParaRPr>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They are associated with programming languages</a:t>
            </a:r>
            <a:endParaRPr>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Enables semantics of program code to be described</a:t>
            </a:r>
            <a:endParaRPr>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Gives a perspective of execution</a:t>
            </a:r>
            <a:endParaRPr>
              <a:latin typeface="Lato"/>
              <a:ea typeface="Lato"/>
              <a:cs typeface="Lato"/>
              <a:sym typeface="Lato"/>
            </a:endParaRPr>
          </a:p>
          <a:p>
            <a:pPr indent="-330200" lvl="0" marL="457200" rtl="0" algn="l">
              <a:lnSpc>
                <a:spcPct val="150000"/>
              </a:lnSpc>
              <a:spcBef>
                <a:spcPts val="0"/>
              </a:spcBef>
              <a:spcAft>
                <a:spcPts val="0"/>
              </a:spcAft>
              <a:buSzPts val="1600"/>
              <a:buFont typeface="Lato"/>
              <a:buAutoNum type="arabicPeriod"/>
            </a:pPr>
            <a:r>
              <a:rPr lang="en">
                <a:latin typeface="Lato"/>
                <a:ea typeface="Lato"/>
                <a:cs typeface="Lato"/>
                <a:sym typeface="Lato"/>
              </a:rPr>
              <a:t>Correctly refers to what programs do when executed</a:t>
            </a:r>
            <a:endParaRPr/>
          </a:p>
        </p:txBody>
      </p:sp>
      <p:sp>
        <p:nvSpPr>
          <p:cNvPr id="741" name="Google Shape;741;p102"/>
          <p:cNvSpPr txBox="1"/>
          <p:nvPr/>
        </p:nvSpPr>
        <p:spPr>
          <a:xfrm>
            <a:off x="446050" y="649700"/>
            <a:ext cx="3898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1A1A1A"/>
                </a:solidFill>
                <a:latin typeface="Raleway"/>
                <a:ea typeface="Raleway"/>
                <a:cs typeface="Raleway"/>
                <a:sym typeface="Raleway"/>
              </a:rPr>
              <a:t>Notional Machines: </a:t>
            </a:r>
            <a:endParaRPr b="1" sz="2600">
              <a:solidFill>
                <a:srgbClr val="1A1A1A"/>
              </a:solidFill>
              <a:latin typeface="Raleway"/>
              <a:ea typeface="Raleway"/>
              <a:cs typeface="Raleway"/>
              <a:sym typeface="Raleway"/>
            </a:endParaRPr>
          </a:p>
          <a:p>
            <a:pPr indent="0" lvl="0" marL="0" rtl="0" algn="l">
              <a:spcBef>
                <a:spcPts val="0"/>
              </a:spcBef>
              <a:spcAft>
                <a:spcPts val="0"/>
              </a:spcAft>
              <a:buNone/>
            </a:pPr>
            <a:r>
              <a:rPr b="1" lang="en" sz="2600">
                <a:solidFill>
                  <a:srgbClr val="1A1A1A"/>
                </a:solidFill>
                <a:latin typeface="Raleway"/>
                <a:ea typeface="Raleway"/>
                <a:cs typeface="Raleway"/>
                <a:sym typeface="Raleway"/>
              </a:rPr>
              <a:t>What are they?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03"/>
          <p:cNvSpPr txBox="1"/>
          <p:nvPr/>
        </p:nvSpPr>
        <p:spPr>
          <a:xfrm>
            <a:off x="5340425" y="1031025"/>
            <a:ext cx="3232200" cy="12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Computing at School: </a:t>
            </a:r>
            <a:r>
              <a:rPr lang="en" sz="1800" u="sng">
                <a:solidFill>
                  <a:schemeClr val="hlink"/>
                </a:solidFill>
                <a:hlinkClick r:id="rId4"/>
              </a:rPr>
              <a:t>Computing</a:t>
            </a:r>
            <a:r>
              <a:rPr lang="en" sz="1800" u="sng">
                <a:solidFill>
                  <a:schemeClr val="hlink"/>
                </a:solidFill>
                <a:hlinkClick r:id="rId5"/>
              </a:rPr>
              <a:t> Misconceptions</a:t>
            </a:r>
            <a:endParaRPr sz="1800">
              <a:solidFill>
                <a:schemeClr val="dk2"/>
              </a:solidFill>
            </a:endParaRPr>
          </a:p>
        </p:txBody>
      </p:sp>
      <p:pic>
        <p:nvPicPr>
          <p:cNvPr id="747" name="Google Shape;747;p103"/>
          <p:cNvPicPr preferRelativeResize="0"/>
          <p:nvPr/>
        </p:nvPicPr>
        <p:blipFill>
          <a:blip r:embed="rId6">
            <a:alphaModFix/>
          </a:blip>
          <a:stretch>
            <a:fillRect/>
          </a:stretch>
        </p:blipFill>
        <p:spPr>
          <a:xfrm>
            <a:off x="71300" y="48150"/>
            <a:ext cx="4996005" cy="4838700"/>
          </a:xfrm>
          <a:prstGeom prst="rect">
            <a:avLst/>
          </a:prstGeom>
          <a:noFill/>
          <a:ln>
            <a:noFill/>
          </a:ln>
        </p:spPr>
      </p:pic>
      <p:sp>
        <p:nvSpPr>
          <p:cNvPr id="748" name="Google Shape;748;p103"/>
          <p:cNvSpPr txBox="1"/>
          <p:nvPr/>
        </p:nvSpPr>
        <p:spPr>
          <a:xfrm>
            <a:off x="5398350" y="2235825"/>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Swidan, Alaaeddin &amp; Hermans, Felienne &amp; Smit, Marileen. (2018). Programming Misconceptions for School Students. 151-159. 10.1145/3230977.3230995.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04"/>
          <p:cNvSpPr txBox="1"/>
          <p:nvPr>
            <p:ph type="title"/>
          </p:nvPr>
        </p:nvSpPr>
        <p:spPr>
          <a:xfrm>
            <a:off x="462075" y="102700"/>
            <a:ext cx="5528100" cy="127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Programming: </a:t>
            </a:r>
            <a:endParaRPr sz="1900"/>
          </a:p>
          <a:p>
            <a:pPr indent="0" lvl="0" marL="0" rtl="0" algn="l">
              <a:spcBef>
                <a:spcPts val="0"/>
              </a:spcBef>
              <a:spcAft>
                <a:spcPts val="0"/>
              </a:spcAft>
              <a:buNone/>
            </a:pPr>
            <a:r>
              <a:rPr lang="en" sz="1900"/>
              <a:t>What works? What do you struggle with? </a:t>
            </a:r>
            <a:endParaRPr sz="1900"/>
          </a:p>
          <a:p>
            <a:pPr indent="0" lvl="0" marL="0" rtl="0" algn="l">
              <a:spcBef>
                <a:spcPts val="0"/>
              </a:spcBef>
              <a:spcAft>
                <a:spcPts val="0"/>
              </a:spcAft>
              <a:buNone/>
            </a:pPr>
            <a:r>
              <a:rPr lang="en" sz="1900"/>
              <a:t>How do you address misconceptions?</a:t>
            </a:r>
            <a:endParaRPr sz="1900"/>
          </a:p>
        </p:txBody>
      </p:sp>
      <p:sp>
        <p:nvSpPr>
          <p:cNvPr id="754" name="Google Shape;754;p104"/>
          <p:cNvSpPr/>
          <p:nvPr/>
        </p:nvSpPr>
        <p:spPr>
          <a:xfrm>
            <a:off x="-1025617" y="4300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55" name="Google Shape;755;p104"/>
          <p:cNvSpPr/>
          <p:nvPr/>
        </p:nvSpPr>
        <p:spPr>
          <a:xfrm>
            <a:off x="-873217" y="5824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56" name="Google Shape;756;p104"/>
          <p:cNvSpPr/>
          <p:nvPr/>
        </p:nvSpPr>
        <p:spPr>
          <a:xfrm>
            <a:off x="462075" y="1009150"/>
            <a:ext cx="2040900" cy="17721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800">
                <a:latin typeface="Francois One"/>
                <a:ea typeface="Francois One"/>
                <a:cs typeface="Francois One"/>
                <a:sym typeface="Francois One"/>
              </a:rPr>
              <a:t>Trial and error</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PRIMM</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Modeling/</a:t>
            </a:r>
            <a:r>
              <a:rPr lang="en" sz="800">
                <a:latin typeface="Francois One"/>
                <a:ea typeface="Francois One"/>
                <a:cs typeface="Francois One"/>
                <a:sym typeface="Francois One"/>
              </a:rPr>
              <a:t>scaffolding</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Use of online IDE’s i.e. Trinket &amp; Replit </a:t>
            </a:r>
            <a:endParaRPr sz="800">
              <a:latin typeface="Francois One"/>
              <a:ea typeface="Francois One"/>
              <a:cs typeface="Francois One"/>
              <a:sym typeface="Francois One"/>
            </a:endParaRPr>
          </a:p>
          <a:p>
            <a:pPr indent="0" lvl="0" marL="0" rtl="0" algn="l">
              <a:spcBef>
                <a:spcPts val="0"/>
              </a:spcBef>
              <a:spcAft>
                <a:spcPts val="0"/>
              </a:spcAft>
              <a:buNone/>
            </a:pPr>
            <a:r>
              <a:rPr lang="en" sz="800">
                <a:solidFill>
                  <a:srgbClr val="FF00FF"/>
                </a:solidFill>
                <a:latin typeface="Francois One"/>
                <a:ea typeface="Francois One"/>
                <a:cs typeface="Francois One"/>
                <a:sym typeface="Francois One"/>
              </a:rPr>
              <a:t>Live coding - no (or maybe I </a:t>
            </a:r>
            <a:r>
              <a:rPr lang="en" sz="800">
                <a:solidFill>
                  <a:srgbClr val="FF00FF"/>
                </a:solidFill>
                <a:latin typeface="Francois One"/>
                <a:ea typeface="Francois One"/>
                <a:cs typeface="Francois One"/>
                <a:sym typeface="Francois One"/>
              </a:rPr>
              <a:t>don't</a:t>
            </a:r>
            <a:r>
              <a:rPr lang="en" sz="800">
                <a:solidFill>
                  <a:srgbClr val="FF00FF"/>
                </a:solidFill>
                <a:latin typeface="Francois One"/>
                <a:ea typeface="Francois One"/>
                <a:cs typeface="Francois One"/>
                <a:sym typeface="Francois One"/>
              </a:rPr>
              <a:t> quite understand) I demo on the board with code i.e. pupils watch the example as I code then run it?</a:t>
            </a:r>
            <a:endParaRPr sz="800">
              <a:solidFill>
                <a:srgbClr val="FF00FF"/>
              </a:solidFill>
              <a:latin typeface="Francois One"/>
              <a:ea typeface="Francois One"/>
              <a:cs typeface="Francois One"/>
              <a:sym typeface="Francois One"/>
            </a:endParaRPr>
          </a:p>
          <a:p>
            <a:pPr indent="0" lvl="0" marL="0" rtl="0" algn="l">
              <a:spcBef>
                <a:spcPts val="0"/>
              </a:spcBef>
              <a:spcAft>
                <a:spcPts val="0"/>
              </a:spcAft>
              <a:buNone/>
            </a:pPr>
            <a:r>
              <a:rPr lang="en" sz="800">
                <a:solidFill>
                  <a:srgbClr val="FF00FF"/>
                </a:solidFill>
                <a:latin typeface="Francois One"/>
                <a:ea typeface="Francois One"/>
                <a:cs typeface="Francois One"/>
                <a:sym typeface="Francois One"/>
              </a:rPr>
              <a:t>^ (CS) I guess the difference is do you model how to solve a problem and what you are thinking when you do? </a:t>
            </a:r>
            <a:r>
              <a:rPr lang="en" sz="800">
                <a:solidFill>
                  <a:srgbClr val="FF5822"/>
                </a:solidFill>
                <a:latin typeface="Francois One"/>
                <a:ea typeface="Francois One"/>
                <a:cs typeface="Francois One"/>
                <a:sym typeface="Francois One"/>
              </a:rPr>
              <a:t>I understand yes I do this but not always in detail due to </a:t>
            </a:r>
            <a:r>
              <a:rPr lang="en" sz="800">
                <a:solidFill>
                  <a:srgbClr val="FF5822"/>
                </a:solidFill>
                <a:latin typeface="Francois One"/>
                <a:ea typeface="Francois One"/>
                <a:cs typeface="Francois One"/>
                <a:sym typeface="Francois One"/>
              </a:rPr>
              <a:t>confidence</a:t>
            </a:r>
            <a:r>
              <a:rPr lang="en" sz="800">
                <a:solidFill>
                  <a:srgbClr val="FF5822"/>
                </a:solidFill>
                <a:latin typeface="Francois One"/>
                <a:ea typeface="Francois One"/>
                <a:cs typeface="Francois One"/>
                <a:sym typeface="Francois One"/>
              </a:rPr>
              <a:t>!</a:t>
            </a:r>
            <a:endParaRPr sz="800">
              <a:solidFill>
                <a:srgbClr val="FF5822"/>
              </a:solidFill>
              <a:latin typeface="Francois One"/>
              <a:ea typeface="Francois One"/>
              <a:cs typeface="Francois One"/>
              <a:sym typeface="Francois One"/>
            </a:endParaRPr>
          </a:p>
        </p:txBody>
      </p:sp>
      <p:sp>
        <p:nvSpPr>
          <p:cNvPr id="757" name="Google Shape;757;p104"/>
          <p:cNvSpPr/>
          <p:nvPr/>
        </p:nvSpPr>
        <p:spPr>
          <a:xfrm>
            <a:off x="3027008" y="20690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800">
                <a:latin typeface="Francois One"/>
                <a:ea typeface="Francois One"/>
                <a:cs typeface="Francois One"/>
                <a:sym typeface="Francois One"/>
              </a:rPr>
              <a:t>Love live coding - don’t mind looking like a fool - they should see the head scratching moments - and can feel cleverer than a teacher</a:t>
            </a:r>
            <a:endParaRPr sz="800">
              <a:latin typeface="Francois One"/>
              <a:ea typeface="Francois One"/>
              <a:cs typeface="Francois One"/>
              <a:sym typeface="Francois One"/>
            </a:endParaRPr>
          </a:p>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58" name="Google Shape;758;p104"/>
          <p:cNvSpPr/>
          <p:nvPr/>
        </p:nvSpPr>
        <p:spPr>
          <a:xfrm>
            <a:off x="778850" y="2926000"/>
            <a:ext cx="2088900" cy="21588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800">
                <a:latin typeface="Francois One"/>
                <a:ea typeface="Francois One"/>
                <a:cs typeface="Francois One"/>
                <a:sym typeface="Francois One"/>
              </a:rPr>
              <a:t>Use of PRIMM works </a:t>
            </a:r>
            <a:r>
              <a:rPr lang="en" sz="800">
                <a:latin typeface="Francois One"/>
                <a:ea typeface="Francois One"/>
                <a:cs typeface="Francois One"/>
                <a:sym typeface="Francois One"/>
              </a:rPr>
              <a:t>brilliantly</a:t>
            </a:r>
            <a:r>
              <a:rPr lang="en" sz="800">
                <a:latin typeface="Francois One"/>
                <a:ea typeface="Francois One"/>
                <a:cs typeface="Francois One"/>
                <a:sym typeface="Francois One"/>
              </a:rPr>
              <a:t> alongside unplugged. I have found these to be very successful.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Real-life examples/ CS </a:t>
            </a:r>
            <a:r>
              <a:rPr lang="en" sz="800">
                <a:latin typeface="Francois One"/>
                <a:ea typeface="Francois One"/>
                <a:cs typeface="Francois One"/>
                <a:sym typeface="Francois One"/>
              </a:rPr>
              <a:t>Unplugged</a:t>
            </a:r>
            <a:r>
              <a:rPr lang="en" sz="800">
                <a:latin typeface="Francois One"/>
                <a:ea typeface="Francois One"/>
                <a:cs typeface="Francois One"/>
                <a:sym typeface="Francois One"/>
              </a:rPr>
              <a:t> have some great stuff too.</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.Time to tinker with the </a:t>
            </a:r>
            <a:r>
              <a:rPr lang="en" sz="800">
                <a:latin typeface="Francois One"/>
                <a:ea typeface="Francois One"/>
                <a:cs typeface="Francois One"/>
                <a:sym typeface="Francois One"/>
              </a:rPr>
              <a:t>software</a:t>
            </a:r>
            <a:r>
              <a:rPr lang="en" sz="800">
                <a:latin typeface="Francois One"/>
                <a:ea typeface="Francois One"/>
                <a:cs typeface="Francois One"/>
                <a:sym typeface="Francois One"/>
              </a:rPr>
              <a:t> and then discuss - give them a challenge fo something to find out. Then they can share with the class.</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Micro-bit classroom is perfect for this as </a:t>
            </a:r>
            <a:r>
              <a:rPr lang="en" sz="800">
                <a:latin typeface="Francois One"/>
                <a:ea typeface="Francois One"/>
                <a:cs typeface="Francois One"/>
                <a:sym typeface="Francois One"/>
              </a:rPr>
              <a:t>children</a:t>
            </a:r>
            <a:r>
              <a:rPr lang="en" sz="800">
                <a:latin typeface="Francois One"/>
                <a:ea typeface="Francois One"/>
                <a:cs typeface="Francois One"/>
                <a:sym typeface="Francois One"/>
              </a:rPr>
              <a:t> can show their code and demo how it works. This can be edited and debugged as they </a:t>
            </a:r>
            <a:r>
              <a:rPr lang="en" sz="800">
                <a:latin typeface="Francois One"/>
                <a:ea typeface="Francois One"/>
                <a:cs typeface="Francois One"/>
                <a:sym typeface="Francois One"/>
              </a:rPr>
              <a:t>code.</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Good to make mistakes yourself and ask them where it has gone wrong - they lobe telling you!</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Jo</a:t>
            </a:r>
            <a:endParaRPr sz="800">
              <a:latin typeface="Francois One"/>
              <a:ea typeface="Francois One"/>
              <a:cs typeface="Francois One"/>
              <a:sym typeface="Francois One"/>
            </a:endParaRPr>
          </a:p>
        </p:txBody>
      </p:sp>
      <p:sp>
        <p:nvSpPr>
          <p:cNvPr id="759" name="Google Shape;759;p104"/>
          <p:cNvSpPr/>
          <p:nvPr/>
        </p:nvSpPr>
        <p:spPr>
          <a:xfrm>
            <a:off x="2931750" y="1306251"/>
            <a:ext cx="2179500" cy="501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800">
                <a:latin typeface="Francois One"/>
                <a:ea typeface="Francois One"/>
                <a:cs typeface="Francois One"/>
                <a:sym typeface="Francois One"/>
              </a:rPr>
              <a:t>Teaching different paradigms is often overlooked - just assume they can move from event driven scratch to iterative Python</a:t>
            </a:r>
            <a:endParaRPr sz="800">
              <a:latin typeface="Francois One"/>
              <a:ea typeface="Francois One"/>
              <a:cs typeface="Francois One"/>
              <a:sym typeface="Francois One"/>
            </a:endParaRPr>
          </a:p>
        </p:txBody>
      </p:sp>
      <p:sp>
        <p:nvSpPr>
          <p:cNvPr id="760" name="Google Shape;760;p104"/>
          <p:cNvSpPr/>
          <p:nvPr/>
        </p:nvSpPr>
        <p:spPr>
          <a:xfrm>
            <a:off x="-1113192" y="38207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1" name="Google Shape;761;p104"/>
          <p:cNvSpPr/>
          <p:nvPr/>
        </p:nvSpPr>
        <p:spPr>
          <a:xfrm>
            <a:off x="-960792" y="39731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2" name="Google Shape;762;p104"/>
          <p:cNvSpPr/>
          <p:nvPr/>
        </p:nvSpPr>
        <p:spPr>
          <a:xfrm>
            <a:off x="-808392" y="41255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3" name="Google Shape;763;p104"/>
          <p:cNvSpPr/>
          <p:nvPr/>
        </p:nvSpPr>
        <p:spPr>
          <a:xfrm>
            <a:off x="8587158" y="377176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4" name="Google Shape;764;p104"/>
          <p:cNvSpPr/>
          <p:nvPr/>
        </p:nvSpPr>
        <p:spPr>
          <a:xfrm>
            <a:off x="8739558" y="392416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5" name="Google Shape;765;p104"/>
          <p:cNvSpPr/>
          <p:nvPr/>
        </p:nvSpPr>
        <p:spPr>
          <a:xfrm>
            <a:off x="5856425" y="2078900"/>
            <a:ext cx="1806600" cy="28506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rPr lang="en" sz="800">
                <a:latin typeface="Francois One"/>
                <a:ea typeface="Francois One"/>
                <a:cs typeface="Francois One"/>
                <a:sym typeface="Francois One"/>
              </a:rPr>
              <a:t>Y7 - LOGO focused on precision, sequencing + </a:t>
            </a:r>
            <a:r>
              <a:rPr lang="en" sz="800">
                <a:latin typeface="Francois One"/>
                <a:ea typeface="Francois One"/>
                <a:cs typeface="Francois One"/>
                <a:sym typeface="Francois One"/>
              </a:rPr>
              <a:t>interaction</a:t>
            </a:r>
            <a:r>
              <a:rPr lang="en" sz="800">
                <a:latin typeface="Francois One"/>
                <a:ea typeface="Francois One"/>
                <a:cs typeface="Francois One"/>
                <a:sym typeface="Francois One"/>
              </a:rPr>
              <a:t> then scratch to introduce variables, selection and procedures.</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Y8 move them onto </a:t>
            </a:r>
            <a:r>
              <a:rPr lang="en" sz="800">
                <a:latin typeface="Francois One"/>
                <a:ea typeface="Francois One"/>
                <a:cs typeface="Francois One"/>
                <a:sym typeface="Francois One"/>
              </a:rPr>
              <a:t>Python</a:t>
            </a:r>
            <a:r>
              <a:rPr lang="en" sz="800">
                <a:latin typeface="Francois One"/>
                <a:ea typeface="Francois One"/>
                <a:cs typeface="Francois One"/>
                <a:sym typeface="Francois One"/>
              </a:rPr>
              <a:t> and show how it is similar to scratch and LOGO.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Then take them further with Python in Y9.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Yes we do live coding.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We struggle with time though. 1 hour per week and so much to cover, how much time should coding get in KS3?</a:t>
            </a:r>
            <a:endParaRPr sz="800">
              <a:latin typeface="Francois One"/>
              <a:ea typeface="Francois One"/>
              <a:cs typeface="Francois One"/>
              <a:sym typeface="Francois One"/>
            </a:endParaRPr>
          </a:p>
          <a:p>
            <a:pPr indent="0" lvl="0" marL="0" rtl="0" algn="l">
              <a:spcBef>
                <a:spcPts val="0"/>
              </a:spcBef>
              <a:spcAft>
                <a:spcPts val="0"/>
              </a:spcAft>
              <a:buNone/>
            </a:pPr>
            <a:r>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At KS4 i  encourage them to interact with the AI to ask questions and solve problems but only when they have mastered most of the basics.</a:t>
            </a:r>
            <a:endParaRPr sz="800">
              <a:latin typeface="Francois One"/>
              <a:ea typeface="Francois One"/>
              <a:cs typeface="Francois One"/>
              <a:sym typeface="Francois One"/>
            </a:endParaRPr>
          </a:p>
          <a:p>
            <a:pPr indent="0" lvl="0" marL="0" rtl="0" algn="l">
              <a:spcBef>
                <a:spcPts val="0"/>
              </a:spcBef>
              <a:spcAft>
                <a:spcPts val="0"/>
              </a:spcAft>
              <a:buNone/>
            </a:pPr>
            <a:r>
              <a:t/>
            </a:r>
            <a:endParaRPr sz="800">
              <a:latin typeface="Francois One"/>
              <a:ea typeface="Francois One"/>
              <a:cs typeface="Francois One"/>
              <a:sym typeface="Francois One"/>
            </a:endParaRPr>
          </a:p>
          <a:p>
            <a:pPr indent="0" lvl="0" marL="0" rtl="0" algn="l">
              <a:spcBef>
                <a:spcPts val="0"/>
              </a:spcBef>
              <a:spcAft>
                <a:spcPts val="0"/>
              </a:spcAft>
              <a:buNone/>
            </a:pPr>
            <a:r>
              <a:rPr lang="en" sz="800">
                <a:latin typeface="Francois One"/>
                <a:ea typeface="Francois One"/>
                <a:cs typeface="Francois One"/>
                <a:sym typeface="Francois One"/>
              </a:rPr>
              <a:t>They love it when i make “deliberate” mistakes and they have to point them out.</a:t>
            </a:r>
            <a:endParaRPr sz="800">
              <a:latin typeface="Francois One"/>
              <a:ea typeface="Francois One"/>
              <a:cs typeface="Francois One"/>
              <a:sym typeface="Francois One"/>
            </a:endParaRPr>
          </a:p>
        </p:txBody>
      </p:sp>
      <p:sp>
        <p:nvSpPr>
          <p:cNvPr id="766" name="Google Shape;766;p104"/>
          <p:cNvSpPr/>
          <p:nvPr/>
        </p:nvSpPr>
        <p:spPr>
          <a:xfrm>
            <a:off x="8700358" y="22320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7" name="Google Shape;767;p104"/>
          <p:cNvSpPr/>
          <p:nvPr/>
        </p:nvSpPr>
        <p:spPr>
          <a:xfrm>
            <a:off x="8852758" y="23844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8" name="Google Shape;768;p104"/>
          <p:cNvSpPr/>
          <p:nvPr/>
        </p:nvSpPr>
        <p:spPr>
          <a:xfrm>
            <a:off x="9005158" y="25368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69" name="Google Shape;769;p104"/>
          <p:cNvSpPr/>
          <p:nvPr/>
        </p:nvSpPr>
        <p:spPr>
          <a:xfrm>
            <a:off x="8547958" y="4975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70" name="Google Shape;770;p104"/>
          <p:cNvSpPr/>
          <p:nvPr/>
        </p:nvSpPr>
        <p:spPr>
          <a:xfrm>
            <a:off x="8700358" y="6499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71" name="Google Shape;771;p104"/>
          <p:cNvSpPr/>
          <p:nvPr/>
        </p:nvSpPr>
        <p:spPr>
          <a:xfrm>
            <a:off x="8852758" y="8023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772" name="Google Shape;772;p104"/>
          <p:cNvSpPr/>
          <p:nvPr/>
        </p:nvSpPr>
        <p:spPr>
          <a:xfrm>
            <a:off x="2359550" y="2019888"/>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4"/>
          <p:cNvSpPr/>
          <p:nvPr/>
        </p:nvSpPr>
        <p:spPr>
          <a:xfrm>
            <a:off x="5686900" y="413212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4"/>
          <p:cNvSpPr/>
          <p:nvPr/>
        </p:nvSpPr>
        <p:spPr>
          <a:xfrm>
            <a:off x="2111350" y="11137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04"/>
          <p:cNvSpPr/>
          <p:nvPr/>
        </p:nvSpPr>
        <p:spPr>
          <a:xfrm>
            <a:off x="2423550" y="2543500"/>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4"/>
          <p:cNvSpPr txBox="1"/>
          <p:nvPr/>
        </p:nvSpPr>
        <p:spPr>
          <a:xfrm>
            <a:off x="5510850" y="1161025"/>
            <a:ext cx="29073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Star a comment if you second it</a:t>
            </a:r>
            <a:endParaRPr/>
          </a:p>
        </p:txBody>
      </p:sp>
      <p:sp>
        <p:nvSpPr>
          <p:cNvPr id="777" name="Google Shape;777;p104"/>
          <p:cNvSpPr/>
          <p:nvPr/>
        </p:nvSpPr>
        <p:spPr>
          <a:xfrm>
            <a:off x="7662875" y="1999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4"/>
          <p:cNvSpPr/>
          <p:nvPr/>
        </p:nvSpPr>
        <p:spPr>
          <a:xfrm>
            <a:off x="7617200" y="716863"/>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05"/>
          <p:cNvSpPr txBox="1"/>
          <p:nvPr>
            <p:ph type="title"/>
          </p:nvPr>
        </p:nvSpPr>
        <p:spPr>
          <a:xfrm>
            <a:off x="400600" y="1614875"/>
            <a:ext cx="4973400" cy="2850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Program comprehension </a:t>
            </a:r>
            <a:endParaRPr/>
          </a:p>
          <a:p>
            <a:pPr indent="0" lvl="0" marL="0" rtl="0" algn="ctr">
              <a:spcBef>
                <a:spcPts val="0"/>
              </a:spcBef>
              <a:spcAft>
                <a:spcPts val="0"/>
              </a:spcAft>
              <a:buNone/>
            </a:pPr>
            <a:r>
              <a:rPr lang="en"/>
              <a:t>and t</a:t>
            </a:r>
            <a:r>
              <a:rPr lang="en"/>
              <a:t>he Block Model</a:t>
            </a:r>
            <a:endParaRPr/>
          </a:p>
          <a:p>
            <a:pPr indent="0" lvl="0" marL="0" rtl="0" algn="ctr">
              <a:spcBef>
                <a:spcPts val="0"/>
              </a:spcBef>
              <a:spcAft>
                <a:spcPts val="0"/>
              </a:spcAft>
              <a:buNone/>
            </a:pPr>
            <a:r>
              <a:rPr lang="en" sz="2266"/>
              <a:t>(Schulte, 2008) </a:t>
            </a:r>
            <a:endParaRPr sz="2266"/>
          </a:p>
          <a:p>
            <a:pPr indent="0" lvl="0" marL="0" rtl="0" algn="ctr">
              <a:spcBef>
                <a:spcPts val="0"/>
              </a:spcBef>
              <a:spcAft>
                <a:spcPts val="0"/>
              </a:spcAft>
              <a:buNone/>
            </a:pPr>
            <a:r>
              <a:rPr lang="en" sz="1450">
                <a:solidFill>
                  <a:srgbClr val="333448"/>
                </a:solidFill>
                <a:highlight>
                  <a:srgbClr val="FFFFFF"/>
                </a:highlight>
                <a:latin typeface="Roboto"/>
                <a:ea typeface="Roboto"/>
                <a:cs typeface="Roboto"/>
                <a:sym typeface="Roboto"/>
              </a:rPr>
              <a:t>A helpful tool for understanding and categorising aspects of program comprehension and allows the teacher to plan for specific learning activities and trajectories. </a:t>
            </a:r>
            <a:endParaRPr/>
          </a:p>
        </p:txBody>
      </p:sp>
      <p:pic>
        <p:nvPicPr>
          <p:cNvPr id="784" name="Google Shape;784;p105"/>
          <p:cNvPicPr preferRelativeResize="0"/>
          <p:nvPr/>
        </p:nvPicPr>
        <p:blipFill>
          <a:blip r:embed="rId3">
            <a:alphaModFix/>
          </a:blip>
          <a:stretch>
            <a:fillRect/>
          </a:stretch>
        </p:blipFill>
        <p:spPr>
          <a:xfrm>
            <a:off x="6162625" y="1614870"/>
            <a:ext cx="1933800" cy="2465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106"/>
          <p:cNvSpPr txBox="1"/>
          <p:nvPr>
            <p:ph idx="1" type="body"/>
          </p:nvPr>
        </p:nvSpPr>
        <p:spPr>
          <a:xfrm>
            <a:off x="4257600" y="4440675"/>
            <a:ext cx="3318300" cy="345300"/>
          </a:xfrm>
          <a:prstGeom prst="rect">
            <a:avLst/>
          </a:prstGeom>
        </p:spPr>
        <p:txBody>
          <a:bodyPr anchorCtr="0" anchor="ctr" bIns="91425" lIns="91425" spcFirstLastPara="1" rIns="91425" wrap="square" tIns="91425">
            <a:normAutofit fontScale="40000" lnSpcReduction="20000"/>
          </a:bodyPr>
          <a:lstStyle/>
          <a:p>
            <a:pPr indent="0" lvl="0" marL="0" rtl="0" algn="ctr">
              <a:spcBef>
                <a:spcPts val="0"/>
              </a:spcBef>
              <a:spcAft>
                <a:spcPts val="0"/>
              </a:spcAft>
              <a:buNone/>
            </a:pPr>
            <a:r>
              <a:rPr lang="en" sz="3300">
                <a:solidFill>
                  <a:srgbClr val="365F91"/>
                </a:solidFill>
                <a:latin typeface="Calibri"/>
                <a:ea typeface="Calibri"/>
                <a:cs typeface="Calibri"/>
                <a:sym typeface="Calibri"/>
              </a:rPr>
              <a:t>Four levels of complexity (y axis) </a:t>
            </a:r>
            <a:endParaRPr b="1"/>
          </a:p>
        </p:txBody>
      </p:sp>
      <p:sp>
        <p:nvSpPr>
          <p:cNvPr id="790" name="Google Shape;790;p106"/>
          <p:cNvSpPr txBox="1"/>
          <p:nvPr/>
        </p:nvSpPr>
        <p:spPr>
          <a:xfrm>
            <a:off x="209625" y="885750"/>
            <a:ext cx="5014500" cy="405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50">
                <a:solidFill>
                  <a:srgbClr val="333448"/>
                </a:solidFill>
                <a:highlight>
                  <a:schemeClr val="lt1"/>
                </a:highlight>
                <a:latin typeface="Roboto"/>
                <a:ea typeface="Roboto"/>
                <a:cs typeface="Roboto"/>
                <a:sym typeface="Roboto"/>
              </a:rPr>
              <a:t>This framework captures what level the learner is focused on:</a:t>
            </a:r>
            <a:endParaRPr b="1" sz="1000">
              <a:solidFill>
                <a:schemeClr val="dk1"/>
              </a:solidFill>
            </a:endParaRPr>
          </a:p>
          <a:p>
            <a:pPr indent="0" lvl="0" marL="0" rtl="0" algn="l">
              <a:lnSpc>
                <a:spcPct val="115000"/>
              </a:lnSpc>
              <a:spcBef>
                <a:spcPts val="0"/>
              </a:spcBef>
              <a:spcAft>
                <a:spcPts val="0"/>
              </a:spcAft>
              <a:buNone/>
            </a:pPr>
            <a:r>
              <a:t/>
            </a:r>
            <a:endParaRPr b="1" sz="1100">
              <a:solidFill>
                <a:schemeClr val="dk1"/>
              </a:solidFill>
            </a:endParaRPr>
          </a:p>
          <a:p>
            <a:pPr indent="0" lvl="0" marL="0" rtl="0" algn="l">
              <a:lnSpc>
                <a:spcPct val="115000"/>
              </a:lnSpc>
              <a:spcBef>
                <a:spcPts val="0"/>
              </a:spcBef>
              <a:spcAft>
                <a:spcPts val="0"/>
              </a:spcAft>
              <a:buNone/>
            </a:pPr>
            <a:r>
              <a:rPr b="1" lang="en" sz="1100">
                <a:solidFill>
                  <a:schemeClr val="dk1"/>
                </a:solidFill>
              </a:rPr>
              <a:t>Atoms </a:t>
            </a:r>
            <a:r>
              <a:rPr lang="en" sz="1100">
                <a:solidFill>
                  <a:schemeClr val="dk1"/>
                </a:solidFill>
              </a:rPr>
              <a:t>- elements and individual lines that make up the program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	</a:t>
            </a:r>
            <a:r>
              <a:rPr lang="en" sz="1200">
                <a:solidFill>
                  <a:srgbClr val="445B93"/>
                </a:solidFill>
                <a:latin typeface="Courier New"/>
                <a:ea typeface="Courier New"/>
                <a:cs typeface="Courier New"/>
                <a:sym typeface="Courier New"/>
              </a:rPr>
              <a:t>age = 35</a:t>
            </a:r>
            <a:endParaRPr sz="1200">
              <a:solidFill>
                <a:srgbClr val="445B93"/>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45B93"/>
              </a:solidFill>
              <a:latin typeface="Courier New"/>
              <a:ea typeface="Courier New"/>
              <a:cs typeface="Courier New"/>
              <a:sym typeface="Courier New"/>
            </a:endParaRPr>
          </a:p>
          <a:p>
            <a:pPr indent="0" lvl="0" marL="0" rtl="0" algn="l">
              <a:lnSpc>
                <a:spcPct val="115000"/>
              </a:lnSpc>
              <a:spcBef>
                <a:spcPts val="0"/>
              </a:spcBef>
              <a:spcAft>
                <a:spcPts val="0"/>
              </a:spcAft>
              <a:buNone/>
            </a:pPr>
            <a:r>
              <a:rPr b="1" lang="en" sz="1100">
                <a:solidFill>
                  <a:schemeClr val="dk1"/>
                </a:solidFill>
              </a:rPr>
              <a:t>Blocks </a:t>
            </a:r>
            <a:r>
              <a:rPr lang="en" sz="1100">
                <a:solidFill>
                  <a:schemeClr val="dk1"/>
                </a:solidFill>
              </a:rPr>
              <a:t>- clusters of adjacent lines that are strongly connected - loops, functions, selection statements</a:t>
            </a:r>
            <a:endParaRPr sz="1100">
              <a:solidFill>
                <a:schemeClr val="dk1"/>
              </a:solidFill>
            </a:endParaRPr>
          </a:p>
          <a:p>
            <a:pPr indent="457200" lvl="0" marL="0" rtl="0" algn="l">
              <a:lnSpc>
                <a:spcPct val="115000"/>
              </a:lnSpc>
              <a:spcBef>
                <a:spcPts val="0"/>
              </a:spcBef>
              <a:spcAft>
                <a:spcPts val="0"/>
              </a:spcAft>
              <a:buNone/>
            </a:pPr>
            <a:r>
              <a:rPr lang="en" sz="1200">
                <a:solidFill>
                  <a:srgbClr val="445B93"/>
                </a:solidFill>
                <a:latin typeface="Courier New"/>
                <a:ea typeface="Courier New"/>
                <a:cs typeface="Courier New"/>
                <a:sym typeface="Courier New"/>
              </a:rPr>
              <a:t>if age &gt;= 70:</a:t>
            </a:r>
            <a:endParaRPr sz="1200">
              <a:solidFill>
                <a:srgbClr val="445B93"/>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200">
                <a:solidFill>
                  <a:srgbClr val="445B93"/>
                </a:solidFill>
                <a:latin typeface="Courier New"/>
                <a:ea typeface="Courier New"/>
                <a:cs typeface="Courier New"/>
                <a:sym typeface="Courier New"/>
              </a:rPr>
              <a:t>   		print("You are aged to perfection!")</a:t>
            </a:r>
            <a:endParaRPr sz="1200">
              <a:solidFill>
                <a:srgbClr val="445B93"/>
              </a:solidFill>
              <a:latin typeface="Courier New"/>
              <a:ea typeface="Courier New"/>
              <a:cs typeface="Courier New"/>
              <a:sym typeface="Courier New"/>
            </a:endParaRPr>
          </a:p>
          <a:p>
            <a:pPr indent="457200" lvl="0" marL="0" rtl="0" algn="l">
              <a:lnSpc>
                <a:spcPct val="115000"/>
              </a:lnSpc>
              <a:spcBef>
                <a:spcPts val="0"/>
              </a:spcBef>
              <a:spcAft>
                <a:spcPts val="0"/>
              </a:spcAft>
              <a:buNone/>
            </a:pPr>
            <a:r>
              <a:rPr lang="en" sz="1200">
                <a:solidFill>
                  <a:srgbClr val="445B93"/>
                </a:solidFill>
                <a:latin typeface="Courier New"/>
                <a:ea typeface="Courier New"/>
                <a:cs typeface="Courier New"/>
                <a:sym typeface="Courier New"/>
              </a:rPr>
              <a:t>elif age == 50:</a:t>
            </a:r>
            <a:endParaRPr sz="1200">
              <a:solidFill>
                <a:srgbClr val="445B93"/>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200">
                <a:solidFill>
                  <a:srgbClr val="445B93"/>
                </a:solidFill>
                <a:latin typeface="Courier New"/>
                <a:ea typeface="Courier New"/>
                <a:cs typeface="Courier New"/>
                <a:sym typeface="Courier New"/>
              </a:rPr>
              <a:t>		print("Wow, you are half a century old!")</a:t>
            </a:r>
            <a:endParaRPr sz="1200">
              <a:solidFill>
                <a:srgbClr val="445B93"/>
              </a:solidFill>
              <a:latin typeface="Courier New"/>
              <a:ea typeface="Courier New"/>
              <a:cs typeface="Courier New"/>
              <a:sym typeface="Courier New"/>
            </a:endParaRPr>
          </a:p>
          <a:p>
            <a:pPr indent="457200" lvl="0" marL="0" rtl="0" algn="l">
              <a:lnSpc>
                <a:spcPct val="115000"/>
              </a:lnSpc>
              <a:spcBef>
                <a:spcPts val="0"/>
              </a:spcBef>
              <a:spcAft>
                <a:spcPts val="0"/>
              </a:spcAft>
              <a:buNone/>
            </a:pPr>
            <a:r>
              <a:rPr lang="en" sz="1200">
                <a:solidFill>
                  <a:srgbClr val="445B93"/>
                </a:solidFill>
                <a:latin typeface="Courier New"/>
                <a:ea typeface="Courier New"/>
                <a:cs typeface="Courier New"/>
                <a:sym typeface="Courier New"/>
              </a:rPr>
              <a:t>else:</a:t>
            </a:r>
            <a:endParaRPr sz="1200">
              <a:solidFill>
                <a:srgbClr val="445B93"/>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 sz="1200">
                <a:solidFill>
                  <a:srgbClr val="445B93"/>
                </a:solidFill>
                <a:latin typeface="Courier New"/>
                <a:ea typeface="Courier New"/>
                <a:cs typeface="Courier New"/>
                <a:sym typeface="Courier New"/>
              </a:rPr>
              <a:t>		print("You are a spring chicken!")</a:t>
            </a:r>
            <a:r>
              <a:rPr lang="en" sz="1200">
                <a:solidFill>
                  <a:schemeClr val="dk1"/>
                </a:solidFill>
                <a:latin typeface="Courier New"/>
                <a:ea typeface="Courier New"/>
                <a:cs typeface="Courier New"/>
                <a:sym typeface="Courier New"/>
              </a:rPr>
              <a:t>	</a:t>
            </a:r>
            <a:r>
              <a:rPr lang="en" sz="1100">
                <a:solidFill>
                  <a:schemeClr val="dk1"/>
                </a:solidFill>
              </a:rPr>
              <a:t>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None/>
            </a:pPr>
            <a:r>
              <a:rPr b="1" lang="en" sz="1100">
                <a:solidFill>
                  <a:schemeClr val="dk1"/>
                </a:solidFill>
              </a:rPr>
              <a:t>Relations </a:t>
            </a:r>
            <a:r>
              <a:rPr lang="en" sz="1100">
                <a:solidFill>
                  <a:schemeClr val="dk1"/>
                </a:solidFill>
              </a:rPr>
              <a:t>- related lines that are not next to one another but are still strongly linked. Eg. code calling procedures and functions</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100">
                <a:solidFill>
                  <a:schemeClr val="dk1"/>
                </a:solidFill>
              </a:rPr>
              <a:t>Macro </a:t>
            </a:r>
            <a:r>
              <a:rPr lang="en" sz="1100">
                <a:solidFill>
                  <a:schemeClr val="dk1"/>
                </a:solidFill>
              </a:rPr>
              <a:t>- refers to the program as a whole</a:t>
            </a:r>
            <a:endParaRPr sz="1100">
              <a:solidFill>
                <a:schemeClr val="dk1"/>
              </a:solidFill>
            </a:endParaRPr>
          </a:p>
          <a:p>
            <a:pPr indent="0" lvl="0" marL="0" rtl="0" algn="l">
              <a:spcBef>
                <a:spcPts val="0"/>
              </a:spcBef>
              <a:spcAft>
                <a:spcPts val="0"/>
              </a:spcAft>
              <a:buNone/>
            </a:pPr>
            <a:r>
              <a:t/>
            </a:r>
            <a:endParaRPr/>
          </a:p>
        </p:txBody>
      </p:sp>
      <p:pic>
        <p:nvPicPr>
          <p:cNvPr descr="Block model" id="791" name="Google Shape;791;p106"/>
          <p:cNvPicPr preferRelativeResize="0"/>
          <p:nvPr/>
        </p:nvPicPr>
        <p:blipFill>
          <a:blip r:embed="rId3">
            <a:alphaModFix/>
          </a:blip>
          <a:stretch>
            <a:fillRect/>
          </a:stretch>
        </p:blipFill>
        <p:spPr>
          <a:xfrm>
            <a:off x="5715575" y="155453"/>
            <a:ext cx="3171125" cy="4043675"/>
          </a:xfrm>
          <a:prstGeom prst="rect">
            <a:avLst/>
          </a:prstGeom>
          <a:noFill/>
          <a:ln>
            <a:noFill/>
          </a:ln>
        </p:spPr>
      </p:pic>
      <p:sp>
        <p:nvSpPr>
          <p:cNvPr id="792" name="Google Shape;792;p106"/>
          <p:cNvSpPr/>
          <p:nvPr/>
        </p:nvSpPr>
        <p:spPr>
          <a:xfrm>
            <a:off x="5705325" y="145150"/>
            <a:ext cx="640500" cy="4043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07"/>
          <p:cNvSpPr txBox="1"/>
          <p:nvPr>
            <p:ph idx="1" type="body"/>
          </p:nvPr>
        </p:nvSpPr>
        <p:spPr>
          <a:xfrm>
            <a:off x="5705325" y="4287000"/>
            <a:ext cx="32223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365F91"/>
                </a:solidFill>
                <a:latin typeface="Calibri"/>
                <a:ea typeface="Calibri"/>
                <a:cs typeface="Calibri"/>
                <a:sym typeface="Calibri"/>
              </a:rPr>
              <a:t>A program has three dimension (x axis)</a:t>
            </a:r>
            <a:endParaRPr b="1" sz="1900"/>
          </a:p>
        </p:txBody>
      </p:sp>
      <p:pic>
        <p:nvPicPr>
          <p:cNvPr descr="Block model" id="798" name="Google Shape;798;p107"/>
          <p:cNvPicPr preferRelativeResize="0"/>
          <p:nvPr/>
        </p:nvPicPr>
        <p:blipFill>
          <a:blip r:embed="rId3">
            <a:alphaModFix/>
          </a:blip>
          <a:stretch>
            <a:fillRect/>
          </a:stretch>
        </p:blipFill>
        <p:spPr>
          <a:xfrm>
            <a:off x="5715575" y="155453"/>
            <a:ext cx="3171125" cy="4043675"/>
          </a:xfrm>
          <a:prstGeom prst="rect">
            <a:avLst/>
          </a:prstGeom>
          <a:noFill/>
          <a:ln>
            <a:noFill/>
          </a:ln>
        </p:spPr>
      </p:pic>
      <p:sp>
        <p:nvSpPr>
          <p:cNvPr id="799" name="Google Shape;799;p107"/>
          <p:cNvSpPr/>
          <p:nvPr/>
        </p:nvSpPr>
        <p:spPr>
          <a:xfrm>
            <a:off x="5705325" y="3101125"/>
            <a:ext cx="3222300" cy="1087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7"/>
          <p:cNvSpPr txBox="1"/>
          <p:nvPr/>
        </p:nvSpPr>
        <p:spPr>
          <a:xfrm>
            <a:off x="255525" y="953575"/>
            <a:ext cx="54498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program exists as a static piece of text. This is called the </a:t>
            </a:r>
            <a:r>
              <a:rPr lang="en">
                <a:solidFill>
                  <a:srgbClr val="FF5822"/>
                </a:solidFill>
              </a:rPr>
              <a:t>text surface (T) </a:t>
            </a:r>
            <a:r>
              <a:rPr lang="en"/>
              <a:t>and is where learners need to consider the grammar and syntax of their program.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the program is executed, it becomes a dynamic object that may behave differently depending on its inputs. This dimension is known as the </a:t>
            </a:r>
            <a:r>
              <a:rPr lang="en">
                <a:solidFill>
                  <a:srgbClr val="FF5822"/>
                </a:solidFill>
              </a:rPr>
              <a:t>program execution (P)</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a:solidFill>
                  <a:srgbClr val="FF5822"/>
                </a:solidFill>
              </a:rPr>
              <a:t>function (F) </a:t>
            </a:r>
            <a:r>
              <a:rPr lang="en"/>
              <a:t>is the purpose of the code or programs.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Example: </a:t>
            </a:r>
            <a:endParaRPr u="sng"/>
          </a:p>
          <a:p>
            <a:pPr indent="0" lvl="0" marL="0" rtl="0" algn="l">
              <a:spcBef>
                <a:spcPts val="0"/>
              </a:spcBef>
              <a:spcAft>
                <a:spcPts val="0"/>
              </a:spcAft>
              <a:buNone/>
            </a:pPr>
            <a:r>
              <a:rPr lang="en"/>
              <a:t>T: age = 35</a:t>
            </a:r>
            <a:endParaRPr/>
          </a:p>
          <a:p>
            <a:pPr indent="0" lvl="0" marL="0" rtl="0" algn="l">
              <a:spcBef>
                <a:spcPts val="0"/>
              </a:spcBef>
              <a:spcAft>
                <a:spcPts val="0"/>
              </a:spcAft>
              <a:buNone/>
            </a:pPr>
            <a:r>
              <a:rPr lang="en"/>
              <a:t>P: Trace the value - the value 35 with be stored in the variable age</a:t>
            </a:r>
            <a:endParaRPr/>
          </a:p>
          <a:p>
            <a:pPr indent="0" lvl="0" marL="0" rtl="0" algn="l">
              <a:spcBef>
                <a:spcPts val="0"/>
              </a:spcBef>
              <a:spcAft>
                <a:spcPts val="0"/>
              </a:spcAft>
              <a:buNone/>
            </a:pPr>
            <a:r>
              <a:rPr lang="en"/>
              <a:t>F: Explain the purpose - Store 35 in age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pic>
        <p:nvPicPr>
          <p:cNvPr id="805" name="Google Shape;805;p108"/>
          <p:cNvPicPr preferRelativeResize="0"/>
          <p:nvPr/>
        </p:nvPicPr>
        <p:blipFill>
          <a:blip r:embed="rId3">
            <a:alphaModFix/>
          </a:blip>
          <a:stretch>
            <a:fillRect/>
          </a:stretch>
        </p:blipFill>
        <p:spPr>
          <a:xfrm>
            <a:off x="121674" y="1048050"/>
            <a:ext cx="3890550" cy="3610474"/>
          </a:xfrm>
          <a:prstGeom prst="rect">
            <a:avLst/>
          </a:prstGeom>
          <a:noFill/>
          <a:ln>
            <a:noFill/>
          </a:ln>
        </p:spPr>
      </p:pic>
      <p:pic>
        <p:nvPicPr>
          <p:cNvPr descr="Block model" id="806" name="Google Shape;806;p108"/>
          <p:cNvPicPr preferRelativeResize="0"/>
          <p:nvPr/>
        </p:nvPicPr>
        <p:blipFill>
          <a:blip r:embed="rId4">
            <a:alphaModFix/>
          </a:blip>
          <a:stretch>
            <a:fillRect/>
          </a:stretch>
        </p:blipFill>
        <p:spPr>
          <a:xfrm>
            <a:off x="5052450" y="213875"/>
            <a:ext cx="3995475" cy="4484225"/>
          </a:xfrm>
          <a:prstGeom prst="rect">
            <a:avLst/>
          </a:prstGeom>
          <a:noFill/>
          <a:ln>
            <a:noFill/>
          </a:ln>
        </p:spPr>
      </p:pic>
      <p:sp>
        <p:nvSpPr>
          <p:cNvPr id="807" name="Google Shape;807;p108"/>
          <p:cNvSpPr txBox="1"/>
          <p:nvPr/>
        </p:nvSpPr>
        <p:spPr>
          <a:xfrm>
            <a:off x="38713" y="4704725"/>
            <a:ext cx="4230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Source: </a:t>
            </a:r>
            <a:r>
              <a:rPr lang="en" sz="1200" u="sng">
                <a:solidFill>
                  <a:schemeClr val="hlink"/>
                </a:solidFill>
                <a:hlinkClick r:id="rId5"/>
              </a:rPr>
              <a:t>Teach Computing - Pedagogy quick reads</a:t>
            </a:r>
            <a:endParaRPr sz="1200"/>
          </a:p>
        </p:txBody>
      </p:sp>
      <p:sp>
        <p:nvSpPr>
          <p:cNvPr id="808" name="Google Shape;808;p108"/>
          <p:cNvSpPr txBox="1"/>
          <p:nvPr/>
        </p:nvSpPr>
        <p:spPr>
          <a:xfrm>
            <a:off x="4935025" y="4658525"/>
            <a:ext cx="423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t>Source: </a:t>
            </a:r>
            <a:r>
              <a:rPr lang="en" sz="900" u="sng">
                <a:solidFill>
                  <a:schemeClr val="hlink"/>
                </a:solidFill>
                <a:hlinkClick r:id="rId6"/>
              </a:rPr>
              <a:t>Fostering Program Comprehension in Novice Programmers - Learning Activities and Learning Trajectories</a:t>
            </a:r>
            <a:r>
              <a:rPr lang="en" sz="900"/>
              <a:t> (Izu et al, 2019)</a:t>
            </a:r>
            <a:endParaRPr sz="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0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700"/>
              <a:buFont typeface="Calibri"/>
              <a:buNone/>
            </a:pPr>
            <a:r>
              <a:rPr lang="en" sz="2700"/>
              <a:t>How experts differ from novices  (Tormey et al., 2021)</a:t>
            </a:r>
            <a:endParaRPr sz="2700"/>
          </a:p>
        </p:txBody>
      </p:sp>
      <p:sp>
        <p:nvSpPr>
          <p:cNvPr id="815" name="Google Shape;815;p10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fontScale="62500"/>
          </a:bodyPr>
          <a:lstStyle/>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see important patterns</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recall knowledge from the domain quickly and they complete representative tasks fluently</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have characteristic ways of thinking about problems in their domain</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remember the right information in a given context </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monitor themselves better than novices</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Experts feel differently than novices</a:t>
            </a:r>
            <a:endParaRPr/>
          </a:p>
          <a:p>
            <a:pPr indent="-284162" lvl="0" marL="457200" rtl="0" algn="l">
              <a:lnSpc>
                <a:spcPct val="150000"/>
              </a:lnSpc>
              <a:spcBef>
                <a:spcPts val="0"/>
              </a:spcBef>
              <a:spcAft>
                <a:spcPts val="0"/>
              </a:spcAft>
              <a:buSzPct val="66666"/>
              <a:buFont typeface="Calibri"/>
              <a:buChar char="•"/>
            </a:pPr>
            <a:r>
              <a:rPr lang="en">
                <a:latin typeface="Calibri"/>
                <a:ea typeface="Calibri"/>
                <a:cs typeface="Calibri"/>
                <a:sym typeface="Calibri"/>
              </a:rPr>
              <a:t>Expertise is social</a:t>
            </a:r>
            <a:endParaRPr>
              <a:latin typeface="Calibri"/>
              <a:ea typeface="Calibri"/>
              <a:cs typeface="Calibri"/>
              <a:sym typeface="Calibri"/>
            </a:endParaRPr>
          </a:p>
          <a:p>
            <a:pPr indent="0" lvl="0" marL="0" rtl="0" algn="l">
              <a:lnSpc>
                <a:spcPct val="131579"/>
              </a:lnSpc>
              <a:spcBef>
                <a:spcPts val="0"/>
              </a:spcBef>
              <a:spcAft>
                <a:spcPts val="0"/>
              </a:spcAft>
              <a:buNone/>
            </a:pPr>
            <a:r>
              <a:t/>
            </a:r>
            <a:endParaRPr sz="1100">
              <a:solidFill>
                <a:srgbClr val="0B0C0C"/>
              </a:solidFill>
              <a:highlight>
                <a:srgbClr val="FFFFFF"/>
              </a:highlight>
              <a:latin typeface="Arial"/>
              <a:ea typeface="Arial"/>
              <a:cs typeface="Arial"/>
              <a:sym typeface="Arial"/>
            </a:endParaRPr>
          </a:p>
          <a:p>
            <a:pPr indent="0" lvl="0" marL="0" rtl="0" algn="l">
              <a:lnSpc>
                <a:spcPct val="131579"/>
              </a:lnSpc>
              <a:spcBef>
                <a:spcPts val="1900"/>
              </a:spcBef>
              <a:spcAft>
                <a:spcPts val="0"/>
              </a:spcAft>
              <a:buNone/>
            </a:pPr>
            <a:r>
              <a:rPr lang="en" sz="1100">
                <a:solidFill>
                  <a:srgbClr val="0B0C0C"/>
                </a:solidFill>
                <a:highlight>
                  <a:srgbClr val="FFFFFF"/>
                </a:highlight>
                <a:latin typeface="Arial"/>
                <a:ea typeface="Arial"/>
                <a:cs typeface="Arial"/>
                <a:sym typeface="Arial"/>
              </a:rPr>
              <a:t>PA Kirschner, J Sweller and RE Clark, ‘Why minimal guidance during instruction does not work: an analysis of the failure of constructivist, discovery, problem-based, experiential, and inquiry-based teaching’, in ‘Educational Psychologist’, Volume 41, Issue 2, 2006, pages 75 to 86.</a:t>
            </a:r>
            <a:r>
              <a:rPr lang="en" sz="1100" u="sng">
                <a:solidFill>
                  <a:srgbClr val="1D70B8"/>
                </a:solidFill>
                <a:highlight>
                  <a:srgbClr val="FFFFFF"/>
                </a:highlight>
                <a:latin typeface="Arial"/>
                <a:ea typeface="Arial"/>
                <a:cs typeface="Arial"/>
                <a:sym typeface="Arial"/>
                <a:hlinkClick r:id="rId3">
                  <a:extLst>
                    <a:ext uri="{A12FA001-AC4F-418D-AE19-62706E023703}">
                      <ahyp:hlinkClr val="tx"/>
                    </a:ext>
                  </a:extLst>
                </a:hlinkClick>
              </a:rPr>
              <a:t>↩</a:t>
            </a:r>
            <a:endParaRPr sz="1100" u="sng">
              <a:solidFill>
                <a:srgbClr val="1D70B8"/>
              </a:solidFill>
              <a:highlight>
                <a:srgbClr val="FFFFFF"/>
              </a:highlight>
              <a:latin typeface="Arial"/>
              <a:ea typeface="Arial"/>
              <a:cs typeface="Arial"/>
              <a:sym typeface="Arial"/>
            </a:endParaRPr>
          </a:p>
          <a:p>
            <a:pPr indent="0" lvl="0" marL="342900" rtl="0" algn="l">
              <a:lnSpc>
                <a:spcPct val="90000"/>
              </a:lnSpc>
              <a:spcBef>
                <a:spcPts val="19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83"/>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sz="2700"/>
              <a:t>Selecting research</a:t>
            </a:r>
            <a:endParaRPr sz="2700"/>
          </a:p>
        </p:txBody>
      </p:sp>
      <p:sp>
        <p:nvSpPr>
          <p:cNvPr id="493" name="Google Shape;493;p83"/>
          <p:cNvSpPr txBox="1"/>
          <p:nvPr>
            <p:ph idx="1" type="body"/>
          </p:nvPr>
        </p:nvSpPr>
        <p:spPr>
          <a:xfrm>
            <a:off x="3846575" y="1152475"/>
            <a:ext cx="49857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sz="1750">
                <a:solidFill>
                  <a:srgbClr val="0B0C0C"/>
                </a:solidFill>
                <a:highlight>
                  <a:srgbClr val="FFFFFF"/>
                </a:highlight>
                <a:latin typeface="Calibri"/>
                <a:ea typeface="Calibri"/>
                <a:cs typeface="Calibri"/>
                <a:sym typeface="Calibri"/>
              </a:rPr>
              <a:t>As well as academic papers, the research review will also include information from:</a:t>
            </a:r>
            <a:endParaRPr b="1" sz="1750">
              <a:solidFill>
                <a:srgbClr val="0B0C0C"/>
              </a:solidFill>
              <a:highlight>
                <a:srgbClr val="FFFFFF"/>
              </a:highlight>
              <a:latin typeface="Calibri"/>
              <a:ea typeface="Calibri"/>
              <a:cs typeface="Calibri"/>
              <a:sym typeface="Calibri"/>
            </a:endParaRPr>
          </a:p>
          <a:p>
            <a:pPr indent="-298053" lvl="0" marL="457200" rtl="0" algn="l">
              <a:lnSpc>
                <a:spcPct val="131579"/>
              </a:lnSpc>
              <a:spcBef>
                <a:spcPts val="1500"/>
              </a:spcBef>
              <a:spcAft>
                <a:spcPts val="0"/>
              </a:spcAft>
              <a:buClr>
                <a:srgbClr val="0B0C0C"/>
              </a:buClr>
              <a:buSzPct val="100000"/>
              <a:buFont typeface="Calibri"/>
              <a:buChar char="●"/>
            </a:pPr>
            <a:r>
              <a:rPr lang="en" sz="1750">
                <a:solidFill>
                  <a:srgbClr val="0B0C0C"/>
                </a:solidFill>
                <a:highlight>
                  <a:srgbClr val="FFFFFF"/>
                </a:highlight>
                <a:latin typeface="Calibri"/>
                <a:ea typeface="Calibri"/>
                <a:cs typeface="Calibri"/>
                <a:sym typeface="Calibri"/>
              </a:rPr>
              <a:t>Education Endowment Foundation</a:t>
            </a:r>
            <a:endParaRPr sz="1750">
              <a:solidFill>
                <a:srgbClr val="0B0C0C"/>
              </a:solidFill>
              <a:highlight>
                <a:srgbClr val="FFFFFF"/>
              </a:highlight>
              <a:latin typeface="Calibri"/>
              <a:ea typeface="Calibri"/>
              <a:cs typeface="Calibri"/>
              <a:sym typeface="Calibri"/>
            </a:endParaRPr>
          </a:p>
          <a:p>
            <a:pPr indent="-298053" lvl="0" marL="457200" rtl="0" algn="l">
              <a:lnSpc>
                <a:spcPct val="131579"/>
              </a:lnSpc>
              <a:spcBef>
                <a:spcPts val="0"/>
              </a:spcBef>
              <a:spcAft>
                <a:spcPts val="0"/>
              </a:spcAft>
              <a:buClr>
                <a:srgbClr val="0B0C0C"/>
              </a:buClr>
              <a:buSzPct val="100000"/>
              <a:buFont typeface="Calibri"/>
              <a:buChar char="●"/>
            </a:pPr>
            <a:r>
              <a:rPr lang="en" sz="1750">
                <a:solidFill>
                  <a:srgbClr val="0B0C0C"/>
                </a:solidFill>
                <a:highlight>
                  <a:srgbClr val="FFFFFF"/>
                </a:highlight>
                <a:latin typeface="Calibri"/>
                <a:ea typeface="Calibri"/>
                <a:cs typeface="Calibri"/>
                <a:sym typeface="Calibri"/>
              </a:rPr>
              <a:t>Department for Education</a:t>
            </a:r>
            <a:endParaRPr sz="1750">
              <a:solidFill>
                <a:srgbClr val="0B0C0C"/>
              </a:solidFill>
              <a:highlight>
                <a:srgbClr val="FFFFFF"/>
              </a:highlight>
              <a:latin typeface="Calibri"/>
              <a:ea typeface="Calibri"/>
              <a:cs typeface="Calibri"/>
              <a:sym typeface="Calibri"/>
            </a:endParaRPr>
          </a:p>
          <a:p>
            <a:pPr indent="-298053" lvl="0" marL="457200" rtl="0" algn="l">
              <a:lnSpc>
                <a:spcPct val="131579"/>
              </a:lnSpc>
              <a:spcBef>
                <a:spcPts val="0"/>
              </a:spcBef>
              <a:spcAft>
                <a:spcPts val="0"/>
              </a:spcAft>
              <a:buClr>
                <a:srgbClr val="0B0C0C"/>
              </a:buClr>
              <a:buSzPct val="100000"/>
              <a:buFont typeface="Calibri"/>
              <a:buChar char="●"/>
            </a:pPr>
            <a:r>
              <a:rPr lang="en" sz="1750">
                <a:solidFill>
                  <a:srgbClr val="0B0C0C"/>
                </a:solidFill>
                <a:highlight>
                  <a:srgbClr val="FFFFFF"/>
                </a:highlight>
                <a:latin typeface="Calibri"/>
                <a:ea typeface="Calibri"/>
                <a:cs typeface="Calibri"/>
                <a:sym typeface="Calibri"/>
              </a:rPr>
              <a:t>large-scale international studies, such as the Programme for International Student Assessment (PISA)</a:t>
            </a:r>
            <a:endParaRPr sz="1750">
              <a:solidFill>
                <a:srgbClr val="0B0C0C"/>
              </a:solidFill>
              <a:highlight>
                <a:srgbClr val="FFFFFF"/>
              </a:highlight>
              <a:latin typeface="Calibri"/>
              <a:ea typeface="Calibri"/>
              <a:cs typeface="Calibri"/>
              <a:sym typeface="Calibri"/>
            </a:endParaRPr>
          </a:p>
          <a:p>
            <a:pPr indent="-298053" lvl="0" marL="457200" rtl="0" algn="l">
              <a:lnSpc>
                <a:spcPct val="131579"/>
              </a:lnSpc>
              <a:spcBef>
                <a:spcPts val="0"/>
              </a:spcBef>
              <a:spcAft>
                <a:spcPts val="0"/>
              </a:spcAft>
              <a:buClr>
                <a:srgbClr val="0B0C0C"/>
              </a:buClr>
              <a:buSzPct val="100000"/>
              <a:buFont typeface="Calibri"/>
              <a:buChar char="●"/>
            </a:pPr>
            <a:r>
              <a:rPr lang="en" sz="1750">
                <a:solidFill>
                  <a:srgbClr val="0B0C0C"/>
                </a:solidFill>
                <a:highlight>
                  <a:srgbClr val="FFFFFF"/>
                </a:highlight>
                <a:latin typeface="Calibri"/>
                <a:ea typeface="Calibri"/>
                <a:cs typeface="Calibri"/>
                <a:sym typeface="Calibri"/>
              </a:rPr>
              <a:t>our own research and guidance</a:t>
            </a:r>
            <a:endParaRPr sz="1750">
              <a:solidFill>
                <a:srgbClr val="0B0C0C"/>
              </a:solidFill>
              <a:highlight>
                <a:srgbClr val="FFFFFF"/>
              </a:highlight>
              <a:latin typeface="Calibri"/>
              <a:ea typeface="Calibri"/>
              <a:cs typeface="Calibri"/>
              <a:sym typeface="Calibri"/>
            </a:endParaRPr>
          </a:p>
          <a:p>
            <a:pPr indent="-298053" lvl="0" marL="457200" rtl="0" algn="l">
              <a:lnSpc>
                <a:spcPct val="131579"/>
              </a:lnSpc>
              <a:spcBef>
                <a:spcPts val="0"/>
              </a:spcBef>
              <a:spcAft>
                <a:spcPts val="0"/>
              </a:spcAft>
              <a:buClr>
                <a:srgbClr val="0B0C0C"/>
              </a:buClr>
              <a:buSzPct val="100000"/>
              <a:buFont typeface="Calibri"/>
              <a:buChar char="●"/>
            </a:pPr>
            <a:r>
              <a:rPr lang="en" sz="1750">
                <a:solidFill>
                  <a:srgbClr val="0B0C0C"/>
                </a:solidFill>
                <a:highlight>
                  <a:srgbClr val="FFFFFF"/>
                </a:highlight>
                <a:latin typeface="Calibri"/>
                <a:ea typeface="Calibri"/>
                <a:cs typeface="Calibri"/>
                <a:sym typeface="Calibri"/>
              </a:rPr>
              <a:t>secondary evidence, such as teacher-authored blogs</a:t>
            </a:r>
            <a:endParaRPr sz="1750">
              <a:solidFill>
                <a:srgbClr val="0B0C0C"/>
              </a:solidFill>
              <a:highlight>
                <a:srgbClr val="FFFFFF"/>
              </a:highlight>
              <a:latin typeface="Calibri"/>
              <a:ea typeface="Calibri"/>
              <a:cs typeface="Calibri"/>
              <a:sym typeface="Calibri"/>
            </a:endParaRPr>
          </a:p>
          <a:p>
            <a:pPr indent="0" lvl="0" marL="0" rtl="0" algn="l">
              <a:spcBef>
                <a:spcPts val="1900"/>
              </a:spcBef>
              <a:spcAft>
                <a:spcPts val="0"/>
              </a:spcAft>
              <a:buNone/>
            </a:pPr>
            <a:r>
              <a:rPr b="1" lang="en" sz="1750">
                <a:solidFill>
                  <a:schemeClr val="dk2"/>
                </a:solidFill>
                <a:latin typeface="Calibri"/>
                <a:ea typeface="Calibri"/>
                <a:cs typeface="Calibri"/>
                <a:sym typeface="Calibri"/>
              </a:rPr>
              <a:t>Filters used to select research:</a:t>
            </a:r>
            <a:endParaRPr b="1" sz="1750">
              <a:solidFill>
                <a:schemeClr val="dk2"/>
              </a:solidFill>
              <a:latin typeface="Calibri"/>
              <a:ea typeface="Calibri"/>
              <a:cs typeface="Calibri"/>
              <a:sym typeface="Calibri"/>
            </a:endParaRPr>
          </a:p>
          <a:p>
            <a:pPr indent="0" lvl="0" marL="0" rtl="0" algn="l">
              <a:spcBef>
                <a:spcPts val="0"/>
              </a:spcBef>
              <a:spcAft>
                <a:spcPts val="0"/>
              </a:spcAft>
              <a:buNone/>
            </a:pPr>
            <a:r>
              <a:t/>
            </a:r>
            <a:endParaRPr b="1" sz="1750">
              <a:solidFill>
                <a:schemeClr val="dk2"/>
              </a:solidFill>
              <a:latin typeface="Calibri"/>
              <a:ea typeface="Calibri"/>
              <a:cs typeface="Calibri"/>
              <a:sym typeface="Calibri"/>
            </a:endParaRPr>
          </a:p>
          <a:p>
            <a:pPr indent="-298053" lvl="0" marL="457200" rtl="0" algn="l">
              <a:spcBef>
                <a:spcPts val="0"/>
              </a:spcBef>
              <a:spcAft>
                <a:spcPts val="0"/>
              </a:spcAft>
              <a:buClr>
                <a:schemeClr val="dk2"/>
              </a:buClr>
              <a:buSzPct val="100000"/>
              <a:buFont typeface="Calibri"/>
              <a:buAutoNum type="arabicPeriod"/>
            </a:pPr>
            <a:r>
              <a:rPr lang="en" sz="1750">
                <a:solidFill>
                  <a:schemeClr val="dk2"/>
                </a:solidFill>
                <a:latin typeface="Calibri"/>
                <a:ea typeface="Calibri"/>
                <a:cs typeface="Calibri"/>
                <a:sym typeface="Calibri"/>
              </a:rPr>
              <a:t>An understanding that curriculum is different from pedagogy</a:t>
            </a:r>
            <a:endParaRPr sz="1750">
              <a:solidFill>
                <a:schemeClr val="dk2"/>
              </a:solidFill>
              <a:latin typeface="Calibri"/>
              <a:ea typeface="Calibri"/>
              <a:cs typeface="Calibri"/>
              <a:sym typeface="Calibri"/>
            </a:endParaRPr>
          </a:p>
          <a:p>
            <a:pPr indent="-298053" lvl="0" marL="457200" rtl="0" algn="l">
              <a:spcBef>
                <a:spcPts val="0"/>
              </a:spcBef>
              <a:spcAft>
                <a:spcPts val="0"/>
              </a:spcAft>
              <a:buClr>
                <a:schemeClr val="dk2"/>
              </a:buClr>
              <a:buSzPct val="100000"/>
              <a:buFont typeface="Calibri"/>
              <a:buAutoNum type="arabicPeriod"/>
            </a:pPr>
            <a:r>
              <a:rPr lang="en" sz="1750">
                <a:solidFill>
                  <a:schemeClr val="dk2"/>
                </a:solidFill>
                <a:latin typeface="Calibri"/>
                <a:ea typeface="Calibri"/>
                <a:cs typeface="Calibri"/>
                <a:sym typeface="Calibri"/>
              </a:rPr>
              <a:t>How people learn and, in particular, cognitive science</a:t>
            </a:r>
            <a:endParaRPr sz="1750">
              <a:solidFill>
                <a:schemeClr val="dk2"/>
              </a:solidFill>
              <a:latin typeface="Calibri"/>
              <a:ea typeface="Calibri"/>
              <a:cs typeface="Calibri"/>
              <a:sym typeface="Calibri"/>
            </a:endParaRPr>
          </a:p>
          <a:p>
            <a:pPr indent="-298053" lvl="0" marL="457200" rtl="0" algn="l">
              <a:spcBef>
                <a:spcPts val="0"/>
              </a:spcBef>
              <a:spcAft>
                <a:spcPts val="0"/>
              </a:spcAft>
              <a:buClr>
                <a:schemeClr val="dk2"/>
              </a:buClr>
              <a:buSzPct val="100000"/>
              <a:buFont typeface="Calibri"/>
              <a:buAutoNum type="arabicPeriod"/>
            </a:pPr>
            <a:r>
              <a:rPr lang="en" sz="1750">
                <a:solidFill>
                  <a:schemeClr val="dk2"/>
                </a:solidFill>
                <a:latin typeface="Calibri"/>
                <a:ea typeface="Calibri"/>
                <a:cs typeface="Calibri"/>
                <a:sym typeface="Calibri"/>
              </a:rPr>
              <a:t>Relevance to inspection</a:t>
            </a:r>
            <a:endParaRPr sz="1750">
              <a:solidFill>
                <a:schemeClr val="dk2"/>
              </a:solidFill>
              <a:latin typeface="Calibri"/>
              <a:ea typeface="Calibri"/>
              <a:cs typeface="Calibri"/>
              <a:sym typeface="Calibri"/>
            </a:endParaRPr>
          </a:p>
          <a:p>
            <a:pPr indent="-298053" lvl="0" marL="457200" rtl="0" algn="l">
              <a:spcBef>
                <a:spcPts val="0"/>
              </a:spcBef>
              <a:spcAft>
                <a:spcPts val="0"/>
              </a:spcAft>
              <a:buClr>
                <a:schemeClr val="dk2"/>
              </a:buClr>
              <a:buSzPct val="100000"/>
              <a:buFont typeface="Calibri"/>
              <a:buAutoNum type="arabicPeriod"/>
            </a:pPr>
            <a:r>
              <a:rPr lang="en" sz="1750">
                <a:solidFill>
                  <a:schemeClr val="dk2"/>
                </a:solidFill>
                <a:latin typeface="Calibri"/>
                <a:ea typeface="Calibri"/>
                <a:cs typeface="Calibri"/>
                <a:sym typeface="Calibri"/>
              </a:rPr>
              <a:t>Subject specificity</a:t>
            </a:r>
            <a:endParaRPr sz="1750">
              <a:solidFill>
                <a:schemeClr val="dk2"/>
              </a:solidFill>
              <a:latin typeface="Calibri"/>
              <a:ea typeface="Calibri"/>
              <a:cs typeface="Calibri"/>
              <a:sym typeface="Calibri"/>
            </a:endParaRPr>
          </a:p>
          <a:p>
            <a:pPr indent="-298053" lvl="0" marL="457200" rtl="0" algn="l">
              <a:spcBef>
                <a:spcPts val="0"/>
              </a:spcBef>
              <a:spcAft>
                <a:spcPts val="0"/>
              </a:spcAft>
              <a:buClr>
                <a:schemeClr val="dk2"/>
              </a:buClr>
              <a:buSzPct val="100000"/>
              <a:buFont typeface="Calibri"/>
              <a:buAutoNum type="arabicPeriod"/>
            </a:pPr>
            <a:r>
              <a:rPr lang="en" sz="1750">
                <a:solidFill>
                  <a:schemeClr val="dk2"/>
                </a:solidFill>
                <a:latin typeface="Calibri"/>
                <a:ea typeface="Calibri"/>
                <a:cs typeface="Calibri"/>
                <a:sym typeface="Calibri"/>
              </a:rPr>
              <a:t>What will achieve the aims of subject education</a:t>
            </a:r>
            <a:endParaRPr sz="1750">
              <a:solidFill>
                <a:schemeClr val="dk2"/>
              </a:solidFill>
              <a:latin typeface="Calibri"/>
              <a:ea typeface="Calibri"/>
              <a:cs typeface="Calibri"/>
              <a:sym typeface="Calibri"/>
            </a:endParaRPr>
          </a:p>
          <a:p>
            <a:pPr indent="0" lvl="0" marL="457200" rtl="0" algn="l">
              <a:spcBef>
                <a:spcPts val="0"/>
              </a:spcBef>
              <a:spcAft>
                <a:spcPts val="0"/>
              </a:spcAft>
              <a:buNone/>
            </a:pPr>
            <a:r>
              <a:t/>
            </a:r>
            <a:endParaRPr>
              <a:solidFill>
                <a:schemeClr val="dk2"/>
              </a:solidFill>
            </a:endParaRPr>
          </a:p>
        </p:txBody>
      </p:sp>
      <p:sp>
        <p:nvSpPr>
          <p:cNvPr id="494" name="Google Shape;494;p83"/>
          <p:cNvSpPr txBox="1"/>
          <p:nvPr/>
        </p:nvSpPr>
        <p:spPr>
          <a:xfrm>
            <a:off x="401675" y="1213850"/>
            <a:ext cx="3000000" cy="213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B0C0C"/>
                </a:solidFill>
                <a:highlight>
                  <a:srgbClr val="FFFFFF"/>
                </a:highlight>
                <a:latin typeface="Raleway"/>
                <a:ea typeface="Raleway"/>
                <a:cs typeface="Raleway"/>
                <a:sym typeface="Raleway"/>
              </a:rPr>
              <a:t>“</a:t>
            </a:r>
            <a:r>
              <a:rPr lang="en">
                <a:solidFill>
                  <a:srgbClr val="0B0C0C"/>
                </a:solidFill>
                <a:highlight>
                  <a:srgbClr val="FFFFFF"/>
                </a:highlight>
                <a:latin typeface="Raleway"/>
                <a:ea typeface="Raleway"/>
                <a:cs typeface="Raleway"/>
                <a:sym typeface="Raleway"/>
              </a:rPr>
              <a:t>Educational research is contestable and contested, and so are documents such as these research reviews. Therefore, we are sharing our thinking with subject communities so that we can get input from the broader subject community.” </a:t>
            </a:r>
            <a:r>
              <a:rPr lang="en">
                <a:solidFill>
                  <a:srgbClr val="0B0C0C"/>
                </a:solidFill>
                <a:highlight>
                  <a:schemeClr val="lt1"/>
                </a:highlight>
                <a:latin typeface="Raleway"/>
                <a:ea typeface="Raleway"/>
                <a:cs typeface="Raleway"/>
                <a:sym typeface="Raleway"/>
              </a:rPr>
              <a:t>(Ofsted, 2021)</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sz="1450">
              <a:solidFill>
                <a:srgbClr val="0B0C0C"/>
              </a:solidFill>
              <a:highlight>
                <a:srgbClr val="FFFFFF"/>
              </a:highlight>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1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practical programming</a:t>
            </a:r>
            <a:endParaRPr/>
          </a:p>
        </p:txBody>
      </p:sp>
      <p:sp>
        <p:nvSpPr>
          <p:cNvPr id="821" name="Google Shape;821;p110"/>
          <p:cNvSpPr txBox="1"/>
          <p:nvPr>
            <p:ph idx="1" type="body"/>
          </p:nvPr>
        </p:nvSpPr>
        <p:spPr>
          <a:xfrm>
            <a:off x="311700" y="11401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2"/>
              </a:buClr>
              <a:buSzPts val="1800"/>
              <a:buChar char="●"/>
            </a:pPr>
            <a:r>
              <a:rPr lang="en">
                <a:solidFill>
                  <a:schemeClr val="dk2"/>
                </a:solidFill>
              </a:rPr>
              <a:t>Programming is intrinsic to computing</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Programming skills in computing are exceptionally useful</a:t>
            </a:r>
            <a:endParaRPr>
              <a:solidFill>
                <a:schemeClr val="dk2"/>
              </a:solidFill>
            </a:endParaRPr>
          </a:p>
          <a:p>
            <a:pPr indent="-342900" lvl="0" marL="457200" rtl="0" algn="l">
              <a:spcBef>
                <a:spcPts val="0"/>
              </a:spcBef>
              <a:spcAft>
                <a:spcPts val="0"/>
              </a:spcAft>
              <a:buClr>
                <a:schemeClr val="dk2"/>
              </a:buClr>
              <a:buSzPts val="1800"/>
              <a:buChar char="●"/>
            </a:pPr>
            <a:r>
              <a:rPr lang="en">
                <a:solidFill>
                  <a:schemeClr val="dk2"/>
                </a:solidFill>
              </a:rPr>
              <a:t>Programming work is essential pedagogy</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White paper: </a:t>
            </a:r>
            <a:r>
              <a:rPr lang="en" u="sng">
                <a:solidFill>
                  <a:schemeClr val="hlink"/>
                </a:solidFill>
                <a:hlinkClick r:id="rId3"/>
              </a:rPr>
              <a:t>Practical programming in computing education</a:t>
            </a:r>
            <a:endParaRPr>
              <a:solidFill>
                <a:schemeClr val="dk2"/>
              </a:solidFill>
            </a:endParaRPr>
          </a:p>
        </p:txBody>
      </p:sp>
      <p:pic>
        <p:nvPicPr>
          <p:cNvPr descr="Practical programming illustration" id="822" name="Google Shape;822;p110"/>
          <p:cNvPicPr preferRelativeResize="0"/>
          <p:nvPr/>
        </p:nvPicPr>
        <p:blipFill>
          <a:blip r:embed="rId4">
            <a:alphaModFix/>
          </a:blip>
          <a:stretch>
            <a:fillRect/>
          </a:stretch>
        </p:blipFill>
        <p:spPr>
          <a:xfrm rot="383162">
            <a:off x="6497871" y="1397164"/>
            <a:ext cx="2414981" cy="290237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11"/>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Section three - Gender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11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47826"/>
              <a:buFont typeface="Arial"/>
              <a:buNone/>
            </a:pPr>
            <a:r>
              <a:rPr b="0" lang="en" sz="2300">
                <a:solidFill>
                  <a:srgbClr val="006633"/>
                </a:solidFill>
                <a:highlight>
                  <a:srgbClr val="FFFFFF"/>
                </a:highlight>
                <a:latin typeface="Arial"/>
                <a:ea typeface="Arial"/>
                <a:cs typeface="Arial"/>
                <a:sym typeface="Arial"/>
              </a:rPr>
              <a:t>The Roehampton annual computing education report from 2018</a:t>
            </a:r>
            <a:endParaRPr b="0" sz="2300">
              <a:solidFill>
                <a:srgbClr val="006633"/>
              </a:solidFill>
              <a:highlight>
                <a:srgbClr val="FFFFFF"/>
              </a:highlight>
              <a:latin typeface="Arial"/>
              <a:ea typeface="Arial"/>
              <a:cs typeface="Arial"/>
              <a:sym typeface="Arial"/>
            </a:endParaRPr>
          </a:p>
          <a:p>
            <a:pPr indent="0" lvl="0" marL="0" rtl="0" algn="l">
              <a:spcBef>
                <a:spcPts val="800"/>
              </a:spcBef>
              <a:spcAft>
                <a:spcPts val="0"/>
              </a:spcAft>
              <a:buNone/>
            </a:pPr>
            <a:r>
              <a:t/>
            </a:r>
            <a:endParaRPr/>
          </a:p>
        </p:txBody>
      </p:sp>
      <p:sp>
        <p:nvSpPr>
          <p:cNvPr id="833" name="Google Shape;833;p1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lnSpc>
                <a:spcPct val="120000"/>
              </a:lnSpc>
              <a:spcBef>
                <a:spcPts val="0"/>
              </a:spcBef>
              <a:spcAft>
                <a:spcPts val="0"/>
              </a:spcAft>
              <a:buNone/>
            </a:pPr>
            <a:r>
              <a:rPr lang="en" sz="4800">
                <a:solidFill>
                  <a:schemeClr val="dk2"/>
                </a:solidFill>
                <a:highlight>
                  <a:srgbClr val="FFFFFF"/>
                </a:highlight>
                <a:latin typeface="Calibri"/>
                <a:ea typeface="Calibri"/>
                <a:cs typeface="Calibri"/>
                <a:sym typeface="Calibri"/>
              </a:rPr>
              <a:t>The key findings are that:</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1200"/>
              </a:spcBef>
              <a:spcAft>
                <a:spcPts val="0"/>
              </a:spcAft>
              <a:buClr>
                <a:schemeClr val="dk2"/>
              </a:buClr>
              <a:buSzPct val="100000"/>
              <a:buFont typeface="Calibri"/>
              <a:buChar char="●"/>
            </a:pPr>
            <a:r>
              <a:rPr lang="en" sz="4800">
                <a:solidFill>
                  <a:schemeClr val="dk2"/>
                </a:solidFill>
                <a:highlight>
                  <a:srgbClr val="FFFFFF"/>
                </a:highlight>
                <a:latin typeface="Calibri"/>
                <a:ea typeface="Calibri"/>
                <a:cs typeface="Calibri"/>
                <a:sym typeface="Calibri"/>
              </a:rPr>
              <a:t>The number of hours of computing/ICT taught in secondary school dropped by 35.8% from 2012 to 2017. Across the country, KS4 saw 31,000 fewer hours taught per week, a 47% decrease.</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0"/>
              </a:spcBef>
              <a:spcAft>
                <a:spcPts val="0"/>
              </a:spcAft>
              <a:buClr>
                <a:schemeClr val="dk2"/>
              </a:buClr>
              <a:buSzPct val="100000"/>
              <a:buFont typeface="Calibri"/>
              <a:buChar char="●"/>
            </a:pPr>
            <a:r>
              <a:rPr lang="en" sz="4800">
                <a:solidFill>
                  <a:schemeClr val="dk2"/>
                </a:solidFill>
                <a:highlight>
                  <a:srgbClr val="FFFFFF"/>
                </a:highlight>
                <a:latin typeface="Calibri"/>
                <a:ea typeface="Calibri"/>
                <a:cs typeface="Calibri"/>
                <a:sym typeface="Calibri"/>
              </a:rPr>
              <a:t>In Key Stage 3 (KS3), the time given for computing dropped from an hour in 2012 to just over 45 minutes in 2017, despite the marked increase in the demands of the national curriculum at this level.</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0"/>
              </a:spcBef>
              <a:spcAft>
                <a:spcPts val="0"/>
              </a:spcAft>
              <a:buClr>
                <a:schemeClr val="dk2"/>
              </a:buClr>
              <a:buSzPct val="100000"/>
              <a:buFont typeface="Calibri"/>
              <a:buChar char="●"/>
            </a:pPr>
            <a:r>
              <a:rPr lang="en" sz="4800">
                <a:solidFill>
                  <a:schemeClr val="dk2"/>
                </a:solidFill>
                <a:highlight>
                  <a:srgbClr val="FFFFFF"/>
                </a:highlight>
                <a:latin typeface="Calibri"/>
                <a:ea typeface="Calibri"/>
                <a:cs typeface="Calibri"/>
                <a:sym typeface="Calibri"/>
              </a:rPr>
              <a:t>The overall number of qualifications taken by students at Year 11 decreased by 144,000, or 45%, between 2017 and 2018.</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0"/>
              </a:spcBef>
              <a:spcAft>
                <a:spcPts val="0"/>
              </a:spcAft>
              <a:buClr>
                <a:schemeClr val="dk2"/>
              </a:buClr>
              <a:buSzPct val="100000"/>
              <a:buFont typeface="Calibri"/>
              <a:buChar char="●"/>
            </a:pPr>
            <a:r>
              <a:rPr lang="en" sz="4800">
                <a:solidFill>
                  <a:schemeClr val="dk2"/>
                </a:solidFill>
                <a:highlight>
                  <a:srgbClr val="FFFFFF"/>
                </a:highlight>
                <a:latin typeface="Calibri"/>
                <a:ea typeface="Calibri"/>
                <a:cs typeface="Calibri"/>
                <a:sym typeface="Calibri"/>
              </a:rPr>
              <a:t>The percentage of students sitting GCSE computer science increased marginally from 12.1% in 2017 to 12.4% of all GCSE students in 2018.</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0"/>
              </a:spcBef>
              <a:spcAft>
                <a:spcPts val="0"/>
              </a:spcAft>
              <a:buClr>
                <a:schemeClr val="dk2"/>
              </a:buClr>
              <a:buSzPct val="100000"/>
              <a:buFont typeface="Calibri"/>
              <a:buChar char="●"/>
            </a:pPr>
            <a:r>
              <a:rPr lang="en" sz="4800">
                <a:solidFill>
                  <a:schemeClr val="dk2"/>
                </a:solidFill>
                <a:highlight>
                  <a:srgbClr val="FFFFFF"/>
                </a:highlight>
                <a:latin typeface="Calibri"/>
                <a:ea typeface="Calibri"/>
                <a:cs typeface="Calibri"/>
                <a:sym typeface="Calibri"/>
              </a:rPr>
              <a:t>Whilst overall numbers of GCSE computer science providers were up, 8.2% of schools that offered the subject in 2017 were not offering it in 2018. In this group, one in five (19%) girls’ comprehensive schools who offered GCSE computer science in 2017 dropped it in 2018.</a:t>
            </a:r>
            <a:endParaRPr sz="4800">
              <a:solidFill>
                <a:schemeClr val="dk2"/>
              </a:solidFill>
              <a:highlight>
                <a:srgbClr val="FFFFFF"/>
              </a:highlight>
              <a:latin typeface="Calibri"/>
              <a:ea typeface="Calibri"/>
              <a:cs typeface="Calibri"/>
              <a:sym typeface="Calibri"/>
            </a:endParaRPr>
          </a:p>
          <a:p>
            <a:pPr indent="-304800" lvl="0" marL="457200" rtl="0" algn="l">
              <a:lnSpc>
                <a:spcPct val="120000"/>
              </a:lnSpc>
              <a:spcBef>
                <a:spcPts val="0"/>
              </a:spcBef>
              <a:spcAft>
                <a:spcPts val="0"/>
              </a:spcAft>
              <a:buClr>
                <a:schemeClr val="dk2"/>
              </a:buClr>
              <a:buSzPct val="100000"/>
              <a:buFont typeface="Arial"/>
              <a:buChar char="●"/>
            </a:pPr>
            <a:r>
              <a:rPr lang="en" sz="4800">
                <a:solidFill>
                  <a:schemeClr val="dk2"/>
                </a:solidFill>
                <a:highlight>
                  <a:srgbClr val="FFFFFF"/>
                </a:highlight>
                <a:latin typeface="Calibri"/>
                <a:ea typeface="Calibri"/>
                <a:cs typeface="Calibri"/>
                <a:sym typeface="Calibri"/>
              </a:rPr>
              <a:t>With GCSE computer science student numbers levelling out and the removal of GCSE ICT in 2018, a further decline in the total numbers of hours of computing taught and qualifications taken seems highly likely for 2019.</a:t>
            </a:r>
            <a:endParaRPr sz="4800">
              <a:solidFill>
                <a:schemeClr val="dk2"/>
              </a:solidFill>
              <a:highlight>
                <a:srgbClr val="FFFFFF"/>
              </a:highlight>
              <a:latin typeface="Calibri"/>
              <a:ea typeface="Calibri"/>
              <a:cs typeface="Calibri"/>
              <a:sym typeface="Calibri"/>
            </a:endParaRPr>
          </a:p>
          <a:p>
            <a:pPr indent="0" lvl="0" marL="0" rtl="0" algn="l">
              <a:lnSpc>
                <a:spcPct val="120000"/>
              </a:lnSpc>
              <a:spcBef>
                <a:spcPts val="3600"/>
              </a:spcBef>
              <a:spcAft>
                <a:spcPts val="0"/>
              </a:spcAft>
              <a:buNone/>
            </a:pPr>
            <a:r>
              <a:rPr lang="en" sz="4800">
                <a:solidFill>
                  <a:schemeClr val="dk2"/>
                </a:solidFill>
                <a:highlight>
                  <a:schemeClr val="lt1"/>
                </a:highlight>
                <a:latin typeface="Calibri"/>
                <a:ea typeface="Calibri"/>
                <a:cs typeface="Calibri"/>
                <a:sym typeface="Calibri"/>
              </a:rPr>
              <a:t>Peter E. J. Kemp, Billy Wong, and Miles G. Berry. 2019. Female Performance and Participation in Computer Science: A National Picture. ACM Trans. Comput. Educ. 20, 1, Article 4 (March 2020), 28 pages. </a:t>
            </a:r>
            <a:r>
              <a:rPr lang="en" sz="4800" u="sng">
                <a:solidFill>
                  <a:schemeClr val="hlink"/>
                </a:solidFill>
                <a:highlight>
                  <a:schemeClr val="lt1"/>
                </a:highlight>
                <a:latin typeface="Calibri"/>
                <a:ea typeface="Calibri"/>
                <a:cs typeface="Calibri"/>
                <a:sym typeface="Calibri"/>
                <a:hlinkClick r:id="rId3"/>
              </a:rPr>
              <a:t>https://doi.org/10.1145/3366016</a:t>
            </a:r>
            <a:endParaRPr sz="4800">
              <a:solidFill>
                <a:schemeClr val="dk2"/>
              </a:solidFill>
              <a:highlight>
                <a:srgbClr val="FFFFFF"/>
              </a:highlight>
              <a:latin typeface="Calibri"/>
              <a:ea typeface="Calibri"/>
              <a:cs typeface="Calibri"/>
              <a:sym typeface="Calibri"/>
            </a:endParaRPr>
          </a:p>
          <a:p>
            <a:pPr indent="0" lvl="0" marL="457200" rtl="0" algn="l">
              <a:lnSpc>
                <a:spcPct val="120000"/>
              </a:lnSpc>
              <a:spcBef>
                <a:spcPts val="3600"/>
              </a:spcBef>
              <a:spcAft>
                <a:spcPts val="0"/>
              </a:spcAft>
              <a:buNone/>
            </a:pPr>
            <a:r>
              <a:t/>
            </a:r>
            <a:endParaRPr sz="5600">
              <a:solidFill>
                <a:schemeClr val="dk2"/>
              </a:solidFill>
              <a:highlight>
                <a:srgbClr val="FFFFFF"/>
              </a:highlight>
              <a:latin typeface="Calibri"/>
              <a:ea typeface="Calibri"/>
              <a:cs typeface="Calibri"/>
              <a:sym typeface="Calibri"/>
            </a:endParaRPr>
          </a:p>
          <a:p>
            <a:pPr indent="0" lvl="0" marL="457200" rtl="0" algn="l">
              <a:lnSpc>
                <a:spcPct val="131579"/>
              </a:lnSpc>
              <a:spcBef>
                <a:spcPts val="3600"/>
              </a:spcBef>
              <a:spcAft>
                <a:spcPts val="0"/>
              </a:spcAft>
              <a:buNone/>
            </a:pPr>
            <a:r>
              <a:t/>
            </a:r>
            <a:endParaRPr sz="1450">
              <a:solidFill>
                <a:srgbClr val="0B0C0C"/>
              </a:solidFill>
              <a:highlight>
                <a:srgbClr val="FFFFFF"/>
              </a:highlight>
              <a:latin typeface="Arial"/>
              <a:ea typeface="Arial"/>
              <a:cs typeface="Arial"/>
              <a:sym typeface="Arial"/>
            </a:endParaRPr>
          </a:p>
          <a:p>
            <a:pPr indent="0" lvl="0" marL="0" rtl="0" algn="l">
              <a:spcBef>
                <a:spcPts val="19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1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Gender</a:t>
            </a:r>
            <a:endParaRPr/>
          </a:p>
        </p:txBody>
      </p:sp>
      <p:sp>
        <p:nvSpPr>
          <p:cNvPr id="839" name="Google Shape;839;p113"/>
          <p:cNvSpPr txBox="1"/>
          <p:nvPr>
            <p:ph idx="1" type="body"/>
          </p:nvPr>
        </p:nvSpPr>
        <p:spPr>
          <a:xfrm>
            <a:off x="311700" y="1152475"/>
            <a:ext cx="223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2021 Examinations:</a:t>
            </a:r>
            <a:endParaRPr/>
          </a:p>
          <a:p>
            <a:pPr indent="-342900" lvl="0" marL="457200" rtl="0" algn="l">
              <a:spcBef>
                <a:spcPts val="0"/>
              </a:spcBef>
              <a:spcAft>
                <a:spcPts val="0"/>
              </a:spcAft>
              <a:buSzPts val="1800"/>
              <a:buChar char="●"/>
            </a:pPr>
            <a:r>
              <a:rPr lang="en"/>
              <a:t>21% at GCSE</a:t>
            </a:r>
            <a:endParaRPr/>
          </a:p>
          <a:p>
            <a:pPr indent="-342900" lvl="0" marL="457200" rtl="0" algn="l">
              <a:spcBef>
                <a:spcPts val="0"/>
              </a:spcBef>
              <a:spcAft>
                <a:spcPts val="0"/>
              </a:spcAft>
              <a:buSzPts val="1800"/>
              <a:buChar char="●"/>
            </a:pPr>
            <a:r>
              <a:rPr lang="en"/>
              <a:t>15% at A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u="sng">
                <a:solidFill>
                  <a:schemeClr val="hlink"/>
                </a:solidFill>
                <a:hlinkClick r:id="rId3"/>
              </a:rPr>
              <a:t>https://teachcomputing.org/gender-balance</a:t>
            </a:r>
            <a:endParaRPr sz="1300"/>
          </a:p>
        </p:txBody>
      </p:sp>
      <p:pic>
        <p:nvPicPr>
          <p:cNvPr descr="Gender balance in computing" id="840" name="Google Shape;840;p113"/>
          <p:cNvPicPr preferRelativeResize="0"/>
          <p:nvPr/>
        </p:nvPicPr>
        <p:blipFill>
          <a:blip r:embed="rId4">
            <a:alphaModFix/>
          </a:blip>
          <a:stretch>
            <a:fillRect/>
          </a:stretch>
        </p:blipFill>
        <p:spPr>
          <a:xfrm>
            <a:off x="2724362" y="-100850"/>
            <a:ext cx="6547976"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14"/>
          <p:cNvSpPr txBox="1"/>
          <p:nvPr>
            <p:ph type="title"/>
          </p:nvPr>
        </p:nvSpPr>
        <p:spPr>
          <a:xfrm>
            <a:off x="729450" y="1318650"/>
            <a:ext cx="7875300" cy="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What strategies have you tried to address the gender divide?</a:t>
            </a:r>
            <a:endParaRPr sz="1900"/>
          </a:p>
        </p:txBody>
      </p:sp>
      <p:sp>
        <p:nvSpPr>
          <p:cNvPr id="846" name="Google Shape;846;p11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47" name="Google Shape;847;p114"/>
          <p:cNvSpPr/>
          <p:nvPr/>
        </p:nvSpPr>
        <p:spPr>
          <a:xfrm>
            <a:off x="-1025617" y="4300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48" name="Google Shape;848;p114"/>
          <p:cNvSpPr/>
          <p:nvPr/>
        </p:nvSpPr>
        <p:spPr>
          <a:xfrm>
            <a:off x="-873217" y="5824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49" name="Google Shape;849;p114"/>
          <p:cNvSpPr/>
          <p:nvPr/>
        </p:nvSpPr>
        <p:spPr>
          <a:xfrm>
            <a:off x="-720817" y="7348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0" name="Google Shape;850;p114"/>
          <p:cNvSpPr/>
          <p:nvPr/>
        </p:nvSpPr>
        <p:spPr>
          <a:xfrm>
            <a:off x="-1113192" y="21253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1" name="Google Shape;851;p114"/>
          <p:cNvSpPr/>
          <p:nvPr/>
        </p:nvSpPr>
        <p:spPr>
          <a:xfrm>
            <a:off x="-960792" y="22777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2" name="Google Shape;852;p114"/>
          <p:cNvSpPr/>
          <p:nvPr/>
        </p:nvSpPr>
        <p:spPr>
          <a:xfrm>
            <a:off x="-808392" y="24301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3" name="Google Shape;853;p114"/>
          <p:cNvSpPr/>
          <p:nvPr/>
        </p:nvSpPr>
        <p:spPr>
          <a:xfrm>
            <a:off x="-1113192" y="38207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4" name="Google Shape;854;p114"/>
          <p:cNvSpPr/>
          <p:nvPr/>
        </p:nvSpPr>
        <p:spPr>
          <a:xfrm>
            <a:off x="-960792" y="39731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5" name="Google Shape;855;p114"/>
          <p:cNvSpPr/>
          <p:nvPr/>
        </p:nvSpPr>
        <p:spPr>
          <a:xfrm>
            <a:off x="-808392" y="412551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6" name="Google Shape;856;p114"/>
          <p:cNvSpPr/>
          <p:nvPr/>
        </p:nvSpPr>
        <p:spPr>
          <a:xfrm>
            <a:off x="8587158" y="377176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7" name="Google Shape;857;p114"/>
          <p:cNvSpPr/>
          <p:nvPr/>
        </p:nvSpPr>
        <p:spPr>
          <a:xfrm>
            <a:off x="8739558" y="392416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8" name="Google Shape;858;p114"/>
          <p:cNvSpPr/>
          <p:nvPr/>
        </p:nvSpPr>
        <p:spPr>
          <a:xfrm>
            <a:off x="8891958" y="4076564"/>
            <a:ext cx="1182900" cy="1005300"/>
          </a:xfrm>
          <a:prstGeom prst="foldedCorner">
            <a:avLst>
              <a:gd fmla="val 16667" name="adj"/>
            </a:avLst>
          </a:prstGeom>
          <a:solidFill>
            <a:srgbClr val="8E7CC3"/>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59" name="Google Shape;859;p114"/>
          <p:cNvSpPr/>
          <p:nvPr/>
        </p:nvSpPr>
        <p:spPr>
          <a:xfrm>
            <a:off x="8700358" y="22320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0" name="Google Shape;860;p114"/>
          <p:cNvSpPr/>
          <p:nvPr/>
        </p:nvSpPr>
        <p:spPr>
          <a:xfrm>
            <a:off x="8852758" y="23844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1" name="Google Shape;861;p114"/>
          <p:cNvSpPr/>
          <p:nvPr/>
        </p:nvSpPr>
        <p:spPr>
          <a:xfrm>
            <a:off x="9005158" y="2536889"/>
            <a:ext cx="1182900" cy="1005300"/>
          </a:xfrm>
          <a:prstGeom prst="foldedCorner">
            <a:avLst>
              <a:gd fmla="val 16667" name="adj"/>
            </a:avLst>
          </a:prstGeom>
          <a:solidFill>
            <a:srgbClr val="B4A7D6"/>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2" name="Google Shape;862;p114"/>
          <p:cNvSpPr/>
          <p:nvPr/>
        </p:nvSpPr>
        <p:spPr>
          <a:xfrm>
            <a:off x="8547958" y="4975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3" name="Google Shape;863;p114"/>
          <p:cNvSpPr/>
          <p:nvPr/>
        </p:nvSpPr>
        <p:spPr>
          <a:xfrm>
            <a:off x="8700358" y="6499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4" name="Google Shape;864;p114"/>
          <p:cNvSpPr/>
          <p:nvPr/>
        </p:nvSpPr>
        <p:spPr>
          <a:xfrm>
            <a:off x="8852758" y="802364"/>
            <a:ext cx="1182900" cy="1005300"/>
          </a:xfrm>
          <a:prstGeom prst="foldedCorner">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t" bIns="58700" lIns="58700" spcFirstLastPara="1" rIns="58700" wrap="square" tIns="58700">
            <a:noAutofit/>
          </a:bodyPr>
          <a:lstStyle/>
          <a:p>
            <a:pPr indent="0" lvl="0" marL="0" rtl="0" algn="l">
              <a:spcBef>
                <a:spcPts val="0"/>
              </a:spcBef>
              <a:spcAft>
                <a:spcPts val="0"/>
              </a:spcAft>
              <a:buNone/>
            </a:pPr>
            <a:r>
              <a:t/>
            </a:r>
            <a:endParaRPr sz="800">
              <a:latin typeface="Francois One"/>
              <a:ea typeface="Francois One"/>
              <a:cs typeface="Francois One"/>
              <a:sym typeface="Francois One"/>
            </a:endParaRPr>
          </a:p>
        </p:txBody>
      </p:sp>
      <p:sp>
        <p:nvSpPr>
          <p:cNvPr id="865" name="Google Shape;865;p114"/>
          <p:cNvSpPr/>
          <p:nvPr/>
        </p:nvSpPr>
        <p:spPr>
          <a:xfrm>
            <a:off x="7109000" y="1150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14"/>
          <p:cNvSpPr/>
          <p:nvPr/>
        </p:nvSpPr>
        <p:spPr>
          <a:xfrm>
            <a:off x="6144100" y="314800"/>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114"/>
          <p:cNvSpPr/>
          <p:nvPr/>
        </p:nvSpPr>
        <p:spPr>
          <a:xfrm>
            <a:off x="6600800" y="1999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14"/>
          <p:cNvSpPr/>
          <p:nvPr/>
        </p:nvSpPr>
        <p:spPr>
          <a:xfrm>
            <a:off x="7154675" y="5824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14"/>
          <p:cNvSpPr txBox="1"/>
          <p:nvPr/>
        </p:nvSpPr>
        <p:spPr>
          <a:xfrm>
            <a:off x="4519675" y="649975"/>
            <a:ext cx="29073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Star a comment if you second it</a:t>
            </a:r>
            <a:endParaRPr/>
          </a:p>
        </p:txBody>
      </p:sp>
      <p:sp>
        <p:nvSpPr>
          <p:cNvPr id="870" name="Google Shape;870;p114"/>
          <p:cNvSpPr/>
          <p:nvPr/>
        </p:nvSpPr>
        <p:spPr>
          <a:xfrm>
            <a:off x="7662875" y="199975"/>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14"/>
          <p:cNvSpPr/>
          <p:nvPr/>
        </p:nvSpPr>
        <p:spPr>
          <a:xfrm>
            <a:off x="7617200" y="716863"/>
            <a:ext cx="508200" cy="382500"/>
          </a:xfrm>
          <a:prstGeom prst="star5">
            <a:avLst>
              <a:gd fmla="val 19098" name="adj"/>
              <a:gd fmla="val 105146" name="hf"/>
              <a:gd fmla="val 110557" name="vf"/>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1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Recommended books. And if you are interested in doing MA…</a:t>
            </a:r>
            <a:endParaRPr/>
          </a:p>
        </p:txBody>
      </p:sp>
      <p:pic>
        <p:nvPicPr>
          <p:cNvPr descr="Sentance et al Computer Science Education" id="877" name="Google Shape;877;p115"/>
          <p:cNvPicPr preferRelativeResize="0"/>
          <p:nvPr/>
        </p:nvPicPr>
        <p:blipFill>
          <a:blip r:embed="rId3">
            <a:alphaModFix/>
          </a:blip>
          <a:stretch>
            <a:fillRect/>
          </a:stretch>
        </p:blipFill>
        <p:spPr>
          <a:xfrm>
            <a:off x="433525" y="1784671"/>
            <a:ext cx="2470100" cy="3217325"/>
          </a:xfrm>
          <a:prstGeom prst="rect">
            <a:avLst/>
          </a:prstGeom>
          <a:noFill/>
          <a:ln>
            <a:noFill/>
          </a:ln>
        </p:spPr>
      </p:pic>
      <p:pic>
        <p:nvPicPr>
          <p:cNvPr descr="Grover, Computer Science in K12" id="878" name="Google Shape;878;p115"/>
          <p:cNvPicPr preferRelativeResize="0"/>
          <p:nvPr/>
        </p:nvPicPr>
        <p:blipFill>
          <a:blip r:embed="rId4">
            <a:alphaModFix/>
          </a:blip>
          <a:stretch>
            <a:fillRect/>
          </a:stretch>
        </p:blipFill>
        <p:spPr>
          <a:xfrm>
            <a:off x="3215800" y="1784675"/>
            <a:ext cx="2470100" cy="3217325"/>
          </a:xfrm>
          <a:prstGeom prst="rect">
            <a:avLst/>
          </a:prstGeom>
          <a:noFill/>
          <a:ln>
            <a:noFill/>
          </a:ln>
        </p:spPr>
      </p:pic>
      <p:pic>
        <p:nvPicPr>
          <p:cNvPr descr="Fincher, Computing Education Research" id="879" name="Google Shape;879;p115"/>
          <p:cNvPicPr preferRelativeResize="0"/>
          <p:nvPr/>
        </p:nvPicPr>
        <p:blipFill>
          <a:blip r:embed="rId5">
            <a:alphaModFix/>
          </a:blip>
          <a:stretch>
            <a:fillRect/>
          </a:stretch>
        </p:blipFill>
        <p:spPr>
          <a:xfrm>
            <a:off x="5998075" y="1784675"/>
            <a:ext cx="2192900" cy="314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1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885" name="Google Shape;885;p1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290115" lvl="0" marL="457200" rtl="0" algn="l">
              <a:spcBef>
                <a:spcPts val="0"/>
              </a:spcBef>
              <a:spcAft>
                <a:spcPts val="0"/>
              </a:spcAft>
              <a:buClr>
                <a:schemeClr val="dk2"/>
              </a:buClr>
              <a:buSzPct val="100000"/>
              <a:buFont typeface="Calibri"/>
              <a:buChar char="●"/>
            </a:pPr>
            <a:r>
              <a:rPr lang="en" sz="1250">
                <a:solidFill>
                  <a:schemeClr val="dk2"/>
                </a:solidFill>
                <a:latin typeface="Calibri"/>
                <a:ea typeface="Calibri"/>
                <a:cs typeface="Calibri"/>
                <a:sym typeface="Calibri"/>
              </a:rPr>
              <a:t>Education Endowment Foundation (2021) Cognitive Science approaches in the classroom: a review of the evidence, London: Education Endowment Foundation.</a:t>
            </a:r>
            <a:endParaRPr sz="1250">
              <a:solidFill>
                <a:schemeClr val="dk2"/>
              </a:solidFill>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a:solidFill>
                  <a:schemeClr val="dk2"/>
                </a:solidFill>
                <a:latin typeface="Calibri"/>
                <a:ea typeface="Calibri"/>
                <a:cs typeface="Calibri"/>
                <a:sym typeface="Calibri"/>
              </a:rPr>
              <a:t>https://www.gov.uk/government/publications/principles-behind-ofsteds-research-reviews-and-subject-reports/principles-behind-ofsteds-research-reviews-and-subject-reports </a:t>
            </a:r>
            <a:endParaRPr sz="1250">
              <a:solidFill>
                <a:schemeClr val="dk2"/>
              </a:solidFill>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u="sng">
                <a:solidFill>
                  <a:schemeClr val="hlink"/>
                </a:solidFill>
                <a:latin typeface="Calibri"/>
                <a:ea typeface="Calibri"/>
                <a:cs typeface="Calibri"/>
                <a:sym typeface="Calibri"/>
                <a:hlinkClick r:id="rId3"/>
              </a:rPr>
              <a:t>https://teachcomputing.org/gender-balance</a:t>
            </a:r>
            <a:endParaRPr sz="1250">
              <a:solidFill>
                <a:schemeClr val="dk2"/>
              </a:solidFill>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a:solidFill>
                  <a:schemeClr val="dk2"/>
                </a:solidFill>
                <a:latin typeface="Calibri"/>
                <a:ea typeface="Calibri"/>
                <a:cs typeface="Calibri"/>
                <a:sym typeface="Calibri"/>
              </a:rPr>
              <a:t>https://blog.teachcomputing.org/tag/quickread/</a:t>
            </a:r>
            <a:endParaRPr sz="1250">
              <a:solidFill>
                <a:schemeClr val="dk2"/>
              </a:solidFill>
              <a:latin typeface="Calibri"/>
              <a:ea typeface="Calibri"/>
              <a:cs typeface="Calibri"/>
              <a:sym typeface="Calibri"/>
            </a:endParaRPr>
          </a:p>
          <a:p>
            <a:pPr indent="-290115" lvl="0" marL="457200" rtl="0" algn="l">
              <a:spcBef>
                <a:spcPts val="0"/>
              </a:spcBef>
              <a:spcAft>
                <a:spcPts val="0"/>
              </a:spcAft>
              <a:buSzPct val="100000"/>
              <a:buFont typeface="Calibri"/>
              <a:buChar char="●"/>
            </a:pPr>
            <a:r>
              <a:rPr lang="en" sz="1250">
                <a:solidFill>
                  <a:schemeClr val="dk2"/>
                </a:solidFill>
                <a:highlight>
                  <a:schemeClr val="lt1"/>
                </a:highlight>
                <a:latin typeface="Calibri"/>
                <a:ea typeface="Calibri"/>
                <a:cs typeface="Calibri"/>
                <a:sym typeface="Calibri"/>
              </a:rPr>
              <a:t>Juha Sorva. 2013. Notional machines and introductory programming education. ACM Trans. Comput. Educ. 13, 2, Article 8 (June 2013), 31 pages. </a:t>
            </a:r>
            <a:r>
              <a:rPr lang="en" sz="1250" u="sng">
                <a:solidFill>
                  <a:schemeClr val="hlink"/>
                </a:solidFill>
                <a:highlight>
                  <a:schemeClr val="lt1"/>
                </a:highlight>
                <a:latin typeface="Calibri"/>
                <a:ea typeface="Calibri"/>
                <a:cs typeface="Calibri"/>
                <a:sym typeface="Calibri"/>
                <a:hlinkClick r:id="rId4"/>
              </a:rPr>
              <a:t>https://doi.org/10.1145/2483710.2483713</a:t>
            </a:r>
            <a:endParaRPr sz="1250">
              <a:solidFill>
                <a:schemeClr val="dk2"/>
              </a:solidFill>
              <a:highlight>
                <a:schemeClr val="lt1"/>
              </a:highlight>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a:solidFill>
                  <a:schemeClr val="dk2"/>
                </a:solidFill>
                <a:highlight>
                  <a:schemeClr val="lt1"/>
                </a:highlight>
                <a:latin typeface="Calibri"/>
                <a:ea typeface="Calibri"/>
                <a:cs typeface="Calibri"/>
                <a:sym typeface="Calibri"/>
              </a:rPr>
              <a:t>Quintin Cutts, Matthew Barr, Mireilla Bikanga Ada, Peter Donaldson, Steve Draper, Jack Parkinson, Jeremy Singer, and Lovisa Sundin. 2019. Experience Report: Thinkathon -- Countering an "I Got It Working" Mentality with Pencil-and-Paper Exercises. In Proceedings of the 2019 ACM Conference on Innovation and Technology in Computer Science Education (ITiCSE '19). Association for Computing Machinery, New York, NY, USA, 203–209. </a:t>
            </a:r>
            <a:r>
              <a:rPr lang="en" sz="1250" u="sng">
                <a:solidFill>
                  <a:schemeClr val="hlink"/>
                </a:solidFill>
                <a:highlight>
                  <a:schemeClr val="lt1"/>
                </a:highlight>
                <a:latin typeface="Calibri"/>
                <a:ea typeface="Calibri"/>
                <a:cs typeface="Calibri"/>
                <a:sym typeface="Calibri"/>
                <a:hlinkClick r:id="rId5"/>
              </a:rPr>
              <a:t>https://doi.org/10.1145/3304221.3319785</a:t>
            </a:r>
            <a:endParaRPr sz="1250">
              <a:solidFill>
                <a:schemeClr val="dk2"/>
              </a:solidFill>
              <a:highlight>
                <a:schemeClr val="lt1"/>
              </a:highlight>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a:solidFill>
                  <a:schemeClr val="dk2"/>
                </a:solidFill>
                <a:highlight>
                  <a:schemeClr val="lt1"/>
                </a:highlight>
                <a:latin typeface="Calibri"/>
                <a:ea typeface="Calibri"/>
                <a:cs typeface="Calibri"/>
                <a:sym typeface="Calibri"/>
              </a:rPr>
              <a:t>Izu, Cruz &amp; Schulte, Carsten &amp; Aggarwal, Ashish &amp; Cutts, Quintin &amp; Duran, Rodrigo &amp; Gutica, Mirela &amp; Heinemann, Birte &amp; Kraemer, Eileen &amp; Lonati, Violetta &amp; Mirolo, Claudio &amp; Weeda, Renske. (2019). Fostering Program Comprehension in Novice Programmers - Learning Activities and Learning Trajectories. 27-52. 10.1145/3344429.3372501. </a:t>
            </a:r>
            <a:endParaRPr sz="1250">
              <a:solidFill>
                <a:schemeClr val="dk2"/>
              </a:solidFill>
              <a:highlight>
                <a:schemeClr val="lt1"/>
              </a:highlight>
              <a:latin typeface="Calibri"/>
              <a:ea typeface="Calibri"/>
              <a:cs typeface="Calibri"/>
              <a:sym typeface="Calibri"/>
            </a:endParaRPr>
          </a:p>
          <a:p>
            <a:pPr indent="-290115" lvl="0" marL="457200" rtl="0" algn="l">
              <a:spcBef>
                <a:spcPts val="0"/>
              </a:spcBef>
              <a:spcAft>
                <a:spcPts val="0"/>
              </a:spcAft>
              <a:buClr>
                <a:schemeClr val="dk2"/>
              </a:buClr>
              <a:buSzPct val="100000"/>
              <a:buFont typeface="Calibri"/>
              <a:buChar char="●"/>
            </a:pPr>
            <a:r>
              <a:rPr lang="en" sz="1250">
                <a:solidFill>
                  <a:schemeClr val="dk2"/>
                </a:solidFill>
                <a:latin typeface="Calibri"/>
                <a:ea typeface="Calibri"/>
                <a:cs typeface="Calibri"/>
                <a:sym typeface="Calibri"/>
              </a:rPr>
              <a:t>Richard Connor, Quintin Cutts, and Judy Robertson. 2017. Keeping the machinery in computing education. Commun. ACM 60, 11 (November 2017), 26–28. </a:t>
            </a:r>
            <a:r>
              <a:rPr lang="en" sz="1250" u="sng">
                <a:solidFill>
                  <a:schemeClr val="hlink"/>
                </a:solidFill>
                <a:latin typeface="Calibri"/>
                <a:ea typeface="Calibri"/>
                <a:cs typeface="Calibri"/>
                <a:sym typeface="Calibri"/>
                <a:hlinkClick r:id="rId6"/>
              </a:rPr>
              <a:t>https://doi.org/10.1145/3144174</a:t>
            </a:r>
            <a:endParaRPr sz="1250">
              <a:solidFill>
                <a:schemeClr val="dk2"/>
              </a:solidFill>
              <a:latin typeface="Calibri"/>
              <a:ea typeface="Calibri"/>
              <a:cs typeface="Calibri"/>
              <a:sym typeface="Calibri"/>
            </a:endParaRPr>
          </a:p>
          <a:p>
            <a:pPr indent="-290115" lvl="0" marL="457200" rtl="0" algn="l">
              <a:spcBef>
                <a:spcPts val="0"/>
              </a:spcBef>
              <a:spcAft>
                <a:spcPts val="0"/>
              </a:spcAft>
              <a:buClr>
                <a:schemeClr val="dk2"/>
              </a:buClr>
              <a:buSzPct val="119047"/>
              <a:buFont typeface="Calibri"/>
              <a:buChar char="●"/>
            </a:pPr>
            <a:r>
              <a:rPr lang="en" sz="1050">
                <a:solidFill>
                  <a:schemeClr val="dk2"/>
                </a:solidFill>
                <a:highlight>
                  <a:srgbClr val="FFFFFF"/>
                </a:highlight>
                <a:latin typeface="Arial"/>
                <a:ea typeface="Arial"/>
                <a:cs typeface="Arial"/>
                <a:sym typeface="Arial"/>
              </a:rPr>
              <a:t>Sentance, S., Barendsen, E., &amp; Schulte, C. (Eds.). (2018). </a:t>
            </a:r>
            <a:r>
              <a:rPr i="1" lang="en" sz="1050">
                <a:solidFill>
                  <a:schemeClr val="dk2"/>
                </a:solidFill>
                <a:highlight>
                  <a:srgbClr val="FFFFFF"/>
                </a:highlight>
                <a:latin typeface="Arial"/>
                <a:ea typeface="Arial"/>
                <a:cs typeface="Arial"/>
                <a:sym typeface="Arial"/>
              </a:rPr>
              <a:t>Computer Science Education: Perspectives on Teaching and Learning in School</a:t>
            </a:r>
            <a:r>
              <a:rPr lang="en" sz="1050">
                <a:solidFill>
                  <a:schemeClr val="dk2"/>
                </a:solidFill>
                <a:highlight>
                  <a:srgbClr val="FFFFFF"/>
                </a:highlight>
                <a:latin typeface="Arial"/>
                <a:ea typeface="Arial"/>
                <a:cs typeface="Arial"/>
                <a:sym typeface="Arial"/>
              </a:rPr>
              <a:t>. London: Bloomsbury Academic. Retrieved January 23, 2023, from </a:t>
            </a:r>
            <a:r>
              <a:rPr lang="en" sz="1050" u="sng">
                <a:solidFill>
                  <a:schemeClr val="hlink"/>
                </a:solidFill>
                <a:highlight>
                  <a:srgbClr val="FFFFFF"/>
                </a:highlight>
                <a:latin typeface="Arial"/>
                <a:ea typeface="Arial"/>
                <a:cs typeface="Arial"/>
                <a:sym typeface="Arial"/>
                <a:hlinkClick r:id="rId7"/>
              </a:rPr>
              <a:t>http://dx.doi.org/10.5040/9781350057142</a:t>
            </a:r>
            <a:endParaRPr sz="1050">
              <a:solidFill>
                <a:schemeClr val="dk2"/>
              </a:solidFill>
              <a:highlight>
                <a:srgbClr val="FFFFFF"/>
              </a:highlight>
              <a:latin typeface="Arial"/>
              <a:ea typeface="Arial"/>
              <a:cs typeface="Arial"/>
              <a:sym typeface="Arial"/>
            </a:endParaRPr>
          </a:p>
          <a:p>
            <a:pPr indent="-280273" lvl="0" marL="457200" rtl="0" algn="l">
              <a:spcBef>
                <a:spcPts val="0"/>
              </a:spcBef>
              <a:spcAft>
                <a:spcPts val="0"/>
              </a:spcAft>
              <a:buClr>
                <a:schemeClr val="dk2"/>
              </a:buClr>
              <a:buSzPct val="100000"/>
              <a:buFont typeface="Arial"/>
              <a:buChar char="●"/>
            </a:pPr>
            <a:r>
              <a:rPr lang="en" sz="1050">
                <a:solidFill>
                  <a:schemeClr val="dk2"/>
                </a:solidFill>
                <a:highlight>
                  <a:srgbClr val="FFFFFF"/>
                </a:highlight>
                <a:latin typeface="Arial"/>
                <a:ea typeface="Arial"/>
                <a:cs typeface="Arial"/>
                <a:sym typeface="Arial"/>
              </a:rPr>
              <a:t>Grover, Shuchi. (2020). Computer Science in K-12: An A-Z Handbook on Teaching Programing. </a:t>
            </a:r>
            <a:endParaRPr sz="1050">
              <a:solidFill>
                <a:schemeClr val="dk2"/>
              </a:solidFill>
              <a:highlight>
                <a:srgbClr val="FFFFFF"/>
              </a:highlight>
              <a:latin typeface="Arial"/>
              <a:ea typeface="Arial"/>
              <a:cs typeface="Arial"/>
              <a:sym typeface="Arial"/>
            </a:endParaRPr>
          </a:p>
          <a:p>
            <a:pPr indent="-280273" lvl="0" marL="457200" rtl="0" algn="l">
              <a:spcBef>
                <a:spcPts val="0"/>
              </a:spcBef>
              <a:spcAft>
                <a:spcPts val="0"/>
              </a:spcAft>
              <a:buClr>
                <a:schemeClr val="dk2"/>
              </a:buClr>
              <a:buSzPct val="87500"/>
              <a:buFont typeface="Arial"/>
              <a:buChar char="●"/>
            </a:pPr>
            <a:r>
              <a:rPr lang="en" sz="1200">
                <a:solidFill>
                  <a:srgbClr val="181817"/>
                </a:solidFill>
                <a:highlight>
                  <a:srgbClr val="CAE7FF"/>
                </a:highlight>
                <a:latin typeface="Roboto"/>
                <a:ea typeface="Roboto"/>
                <a:cs typeface="Roboto"/>
                <a:sym typeface="Roboto"/>
              </a:rPr>
              <a:t>Fincher, S., &amp; Robins, A. (Eds.). (2019). </a:t>
            </a:r>
            <a:r>
              <a:rPr i="1" lang="en" sz="1200">
                <a:solidFill>
                  <a:srgbClr val="181817"/>
                </a:solidFill>
                <a:highlight>
                  <a:srgbClr val="CAE7FF"/>
                </a:highlight>
                <a:latin typeface="Roboto"/>
                <a:ea typeface="Roboto"/>
                <a:cs typeface="Roboto"/>
                <a:sym typeface="Roboto"/>
              </a:rPr>
              <a:t>The Cambridge Handbook of Computing Education Research</a:t>
            </a:r>
            <a:r>
              <a:rPr lang="en" sz="1200">
                <a:solidFill>
                  <a:srgbClr val="181817"/>
                </a:solidFill>
                <a:highlight>
                  <a:srgbClr val="CAE7FF"/>
                </a:highlight>
                <a:latin typeface="Roboto"/>
                <a:ea typeface="Roboto"/>
                <a:cs typeface="Roboto"/>
                <a:sym typeface="Roboto"/>
              </a:rPr>
              <a:t> (Cambridge Handbooks in Psychology). Cambridge: Cambridge University Press. doi:10.1017/9781108654555</a:t>
            </a:r>
            <a:endParaRPr sz="1050">
              <a:solidFill>
                <a:schemeClr val="dk2"/>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4"/>
          <p:cNvSpPr txBox="1"/>
          <p:nvPr>
            <p:ph idx="1" type="body"/>
          </p:nvPr>
        </p:nvSpPr>
        <p:spPr>
          <a:xfrm>
            <a:off x="311700" y="114950"/>
            <a:ext cx="8520600" cy="4978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2"/>
              </a:buClr>
              <a:buSzPts val="1100"/>
              <a:buFont typeface="Arial"/>
              <a:buNone/>
            </a:pPr>
            <a:r>
              <a:rPr lang="en" sz="1200">
                <a:solidFill>
                  <a:schemeClr val="dk2"/>
                </a:solidFill>
                <a:highlight>
                  <a:srgbClr val="FFFFFF"/>
                </a:highlight>
                <a:latin typeface="Arial"/>
                <a:ea typeface="Arial"/>
                <a:cs typeface="Arial"/>
                <a:sym typeface="Arial"/>
              </a:rPr>
              <a:t>In this session you will explore findings of the report and share practice from your schools to answer together the following questions:-</a:t>
            </a:r>
            <a:endParaRPr sz="1200">
              <a:solidFill>
                <a:schemeClr val="dk2"/>
              </a:solidFill>
              <a:highlight>
                <a:srgbClr val="FFFFFF"/>
              </a:highlight>
              <a:latin typeface="Arial"/>
              <a:ea typeface="Arial"/>
              <a:cs typeface="Arial"/>
              <a:sym typeface="Arial"/>
            </a:endParaRPr>
          </a:p>
          <a:p>
            <a:pPr indent="-298450" lvl="0" marL="457200" rtl="0" algn="l">
              <a:spcBef>
                <a:spcPts val="1100"/>
              </a:spcBef>
              <a:spcAft>
                <a:spcPts val="0"/>
              </a:spcAft>
              <a:buClr>
                <a:schemeClr val="dk2"/>
              </a:buClr>
              <a:buSzPts val="1100"/>
              <a:buFont typeface="Calibri"/>
              <a:buAutoNum type="arabicPeriod"/>
            </a:pPr>
            <a:r>
              <a:rPr lang="en" sz="1200">
                <a:solidFill>
                  <a:schemeClr val="dk2"/>
                </a:solidFill>
                <a:highlight>
                  <a:srgbClr val="FFFFFF"/>
                </a:highlight>
                <a:latin typeface="Arial"/>
                <a:ea typeface="Arial"/>
                <a:cs typeface="Arial"/>
                <a:sym typeface="Arial"/>
              </a:rPr>
              <a:t>What are the benefits and drawbacks of the following </a:t>
            </a:r>
            <a:r>
              <a:rPr lang="en" sz="1200">
                <a:solidFill>
                  <a:schemeClr val="dk2"/>
                </a:solidFill>
                <a:highlight>
                  <a:srgbClr val="FFFF00"/>
                </a:highlight>
                <a:latin typeface="Arial"/>
                <a:ea typeface="Arial"/>
                <a:cs typeface="Arial"/>
                <a:sym typeface="Arial"/>
              </a:rPr>
              <a:t>pedagogies</a:t>
            </a:r>
            <a:r>
              <a:rPr lang="en" sz="1200">
                <a:solidFill>
                  <a:schemeClr val="dk2"/>
                </a:solidFill>
                <a:highlight>
                  <a:srgbClr val="FFFFFF"/>
                </a:highlight>
                <a:latin typeface="Arial"/>
                <a:ea typeface="Arial"/>
                <a:cs typeface="Arial"/>
                <a:sym typeface="Arial"/>
              </a:rPr>
              <a:t> and what examples can you share from your own practice:-</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Story Telling</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Worked Examples</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Unplugged activities</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Use of textbooks (and other textual resources)</a:t>
            </a:r>
            <a:endParaRPr sz="1200">
              <a:solidFill>
                <a:schemeClr val="dk2"/>
              </a:solidFill>
              <a:highlight>
                <a:srgbClr val="FFFFFF"/>
              </a:highlight>
              <a:latin typeface="Arial"/>
              <a:ea typeface="Arial"/>
              <a:cs typeface="Arial"/>
              <a:sym typeface="Arial"/>
            </a:endParaRPr>
          </a:p>
          <a:p>
            <a:pPr indent="0" lvl="0" marL="914400" rtl="0" algn="l">
              <a:spcBef>
                <a:spcPts val="0"/>
              </a:spcBef>
              <a:spcAft>
                <a:spcPts val="0"/>
              </a:spcAft>
              <a:buClr>
                <a:schemeClr val="dk2"/>
              </a:buClr>
              <a:buSzPts val="1100"/>
              <a:buFont typeface="Arial"/>
              <a:buNone/>
            </a:pPr>
            <a:r>
              <a:rPr lang="en" sz="1200">
                <a:solidFill>
                  <a:schemeClr val="dk2"/>
                </a:solidFill>
                <a:highlight>
                  <a:srgbClr val="FFFFFF"/>
                </a:highlight>
                <a:latin typeface="Arial"/>
                <a:ea typeface="Arial"/>
                <a:cs typeface="Arial"/>
                <a:sym typeface="Arial"/>
              </a:rPr>
              <a:t> </a:t>
            </a:r>
            <a:endParaRPr sz="1200">
              <a:solidFill>
                <a:schemeClr val="dk2"/>
              </a:solidFill>
              <a:highlight>
                <a:srgbClr val="FFFFFF"/>
              </a:highlight>
              <a:latin typeface="Arial"/>
              <a:ea typeface="Arial"/>
              <a:cs typeface="Arial"/>
              <a:sym typeface="Arial"/>
            </a:endParaRPr>
          </a:p>
          <a:p>
            <a:pPr indent="-298450" lvl="0" marL="457200" rtl="0" algn="l">
              <a:spcBef>
                <a:spcPts val="1100"/>
              </a:spcBef>
              <a:spcAft>
                <a:spcPts val="0"/>
              </a:spcAft>
              <a:buClr>
                <a:schemeClr val="dk2"/>
              </a:buClr>
              <a:buSzPts val="1100"/>
              <a:buFont typeface="Calibri"/>
              <a:buAutoNum type="arabicPeriod" startAt="2"/>
            </a:pPr>
            <a:r>
              <a:rPr lang="en" sz="1200">
                <a:solidFill>
                  <a:schemeClr val="dk2"/>
                </a:solidFill>
                <a:highlight>
                  <a:srgbClr val="FFFFFF"/>
                </a:highlight>
                <a:latin typeface="Arial"/>
                <a:ea typeface="Arial"/>
                <a:cs typeface="Arial"/>
                <a:sym typeface="Arial"/>
              </a:rPr>
              <a:t>When </a:t>
            </a:r>
            <a:r>
              <a:rPr lang="en" sz="1200">
                <a:solidFill>
                  <a:schemeClr val="dk2"/>
                </a:solidFill>
                <a:highlight>
                  <a:srgbClr val="FFFF00"/>
                </a:highlight>
                <a:latin typeface="Arial"/>
                <a:ea typeface="Arial"/>
                <a:cs typeface="Arial"/>
                <a:sym typeface="Arial"/>
              </a:rPr>
              <a:t>teaching programming (a difficult problem!)</a:t>
            </a:r>
            <a:r>
              <a:rPr lang="en" sz="1200">
                <a:solidFill>
                  <a:schemeClr val="dk2"/>
                </a:solidFill>
                <a:highlight>
                  <a:srgbClr val="FFFFFF"/>
                </a:highlight>
                <a:latin typeface="Arial"/>
                <a:ea typeface="Arial"/>
                <a:cs typeface="Arial"/>
                <a:sym typeface="Arial"/>
              </a:rPr>
              <a:t>, how can the following ideas help:-</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chemeClr val="lt1"/>
                </a:highlight>
                <a:latin typeface="Arial"/>
                <a:ea typeface="Arial"/>
                <a:cs typeface="Arial"/>
                <a:sym typeface="Arial"/>
              </a:rPr>
              <a:t>Programming and cognitive load</a:t>
            </a:r>
            <a:endParaRPr sz="1200">
              <a:solidFill>
                <a:schemeClr val="dk2"/>
              </a:solidFill>
              <a:highlight>
                <a:schemeClr val="lt1"/>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chemeClr val="lt1"/>
                </a:highlight>
                <a:latin typeface="Arial"/>
                <a:ea typeface="Arial"/>
                <a:cs typeface="Arial"/>
                <a:sym typeface="Arial"/>
              </a:rPr>
              <a:t>T</a:t>
            </a:r>
            <a:r>
              <a:rPr lang="en" sz="1200">
                <a:solidFill>
                  <a:schemeClr val="dk2"/>
                </a:solidFill>
                <a:highlight>
                  <a:schemeClr val="lt1"/>
                </a:highlight>
                <a:latin typeface="Arial"/>
                <a:ea typeface="Arial"/>
                <a:cs typeface="Arial"/>
                <a:sym typeface="Arial"/>
              </a:rPr>
              <a:t>he notional machine</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Novices and experts</a:t>
            </a:r>
            <a:endParaRPr sz="1200">
              <a:solidFill>
                <a:schemeClr val="dk2"/>
              </a:solidFill>
              <a:highlight>
                <a:srgbClr val="FFFFFF"/>
              </a:highlight>
              <a:latin typeface="Arial"/>
              <a:ea typeface="Arial"/>
              <a:cs typeface="Arial"/>
              <a:sym typeface="Arial"/>
            </a:endParaRPr>
          </a:p>
          <a:p>
            <a:pPr indent="-298450" lvl="1" marL="914400" rtl="0" algn="l">
              <a:spcBef>
                <a:spcPts val="0"/>
              </a:spcBef>
              <a:spcAft>
                <a:spcPts val="0"/>
              </a:spcAft>
              <a:buClr>
                <a:schemeClr val="dk2"/>
              </a:buClr>
              <a:buSzPts val="1100"/>
              <a:buFont typeface="Calibri"/>
              <a:buAutoNum type="alphaLcPeriod"/>
            </a:pPr>
            <a:r>
              <a:rPr lang="en" sz="1200">
                <a:solidFill>
                  <a:schemeClr val="dk2"/>
                </a:solidFill>
                <a:highlight>
                  <a:srgbClr val="FFFFFF"/>
                </a:highlight>
                <a:latin typeface="Arial"/>
                <a:ea typeface="Arial"/>
                <a:cs typeface="Arial"/>
                <a:sym typeface="Arial"/>
              </a:rPr>
              <a:t>Program comprehension and the block model</a:t>
            </a:r>
            <a:endParaRPr sz="1200">
              <a:solidFill>
                <a:schemeClr val="dk2"/>
              </a:solidFill>
              <a:highlight>
                <a:srgbClr val="FFFFFF"/>
              </a:highlight>
              <a:latin typeface="Arial"/>
              <a:ea typeface="Arial"/>
              <a:cs typeface="Arial"/>
              <a:sym typeface="Arial"/>
            </a:endParaRPr>
          </a:p>
          <a:p>
            <a:pPr indent="0" lvl="0" marL="914400" rtl="0" algn="l">
              <a:spcBef>
                <a:spcPts val="0"/>
              </a:spcBef>
              <a:spcAft>
                <a:spcPts val="0"/>
              </a:spcAft>
              <a:buClr>
                <a:schemeClr val="dk2"/>
              </a:buClr>
              <a:buSzPts val="1100"/>
              <a:buFont typeface="Arial"/>
              <a:buNone/>
            </a:pPr>
            <a:r>
              <a:rPr lang="en" sz="1200">
                <a:solidFill>
                  <a:schemeClr val="dk2"/>
                </a:solidFill>
                <a:highlight>
                  <a:srgbClr val="FFFFFF"/>
                </a:highlight>
                <a:latin typeface="Arial"/>
                <a:ea typeface="Arial"/>
                <a:cs typeface="Arial"/>
                <a:sym typeface="Arial"/>
              </a:rPr>
              <a:t> </a:t>
            </a:r>
            <a:endParaRPr sz="1200">
              <a:solidFill>
                <a:schemeClr val="dk2"/>
              </a:solidFill>
              <a:highlight>
                <a:srgbClr val="FFFFFF"/>
              </a:highlight>
              <a:latin typeface="Arial"/>
              <a:ea typeface="Arial"/>
              <a:cs typeface="Arial"/>
              <a:sym typeface="Arial"/>
            </a:endParaRPr>
          </a:p>
          <a:p>
            <a:pPr indent="-298450" lvl="0" marL="457200" rtl="0" algn="l">
              <a:spcBef>
                <a:spcPts val="1100"/>
              </a:spcBef>
              <a:spcAft>
                <a:spcPts val="0"/>
              </a:spcAft>
              <a:buClr>
                <a:schemeClr val="dk2"/>
              </a:buClr>
              <a:buSzPts val="1100"/>
              <a:buFont typeface="Calibri"/>
              <a:buAutoNum type="arabicPeriod" startAt="3"/>
            </a:pPr>
            <a:r>
              <a:rPr lang="en" sz="1200">
                <a:solidFill>
                  <a:schemeClr val="dk2"/>
                </a:solidFill>
                <a:highlight>
                  <a:srgbClr val="FFFFFF"/>
                </a:highlight>
                <a:latin typeface="Arial"/>
                <a:ea typeface="Arial"/>
                <a:cs typeface="Arial"/>
                <a:sym typeface="Arial"/>
              </a:rPr>
              <a:t>How have you tried to address the </a:t>
            </a:r>
            <a:r>
              <a:rPr lang="en" sz="1200">
                <a:solidFill>
                  <a:schemeClr val="dk2"/>
                </a:solidFill>
                <a:highlight>
                  <a:srgbClr val="FFFF00"/>
                </a:highlight>
                <a:latin typeface="Arial"/>
                <a:ea typeface="Arial"/>
                <a:cs typeface="Arial"/>
                <a:sym typeface="Arial"/>
              </a:rPr>
              <a:t>persistent gender divide</a:t>
            </a:r>
            <a:r>
              <a:rPr lang="en" sz="1200">
                <a:solidFill>
                  <a:schemeClr val="dk2"/>
                </a:solidFill>
                <a:highlight>
                  <a:srgbClr val="FFFFFF"/>
                </a:highlight>
                <a:latin typeface="Arial"/>
                <a:ea typeface="Arial"/>
                <a:cs typeface="Arial"/>
                <a:sym typeface="Arial"/>
              </a:rPr>
              <a:t> in computing? What impact has this had?</a:t>
            </a:r>
            <a:endParaRPr sz="1200">
              <a:solidFill>
                <a:schemeClr val="dk2"/>
              </a:solidFill>
              <a:highlight>
                <a:srgbClr val="FFFFFF"/>
              </a:highlight>
              <a:latin typeface="Arial"/>
              <a:ea typeface="Arial"/>
              <a:cs typeface="Arial"/>
              <a:sym typeface="Arial"/>
            </a:endParaRPr>
          </a:p>
          <a:p>
            <a:pPr indent="0" lvl="0" marL="0" rtl="0" algn="l">
              <a:spcBef>
                <a:spcPts val="0"/>
              </a:spcBef>
              <a:spcAft>
                <a:spcPts val="0"/>
              </a:spcAft>
              <a:buNone/>
            </a:pPr>
            <a:r>
              <a:t/>
            </a:r>
            <a:endParaRPr sz="1200">
              <a:solidFill>
                <a:schemeClr val="dk2"/>
              </a:solidFill>
              <a:highlight>
                <a:srgbClr val="FFFFFF"/>
              </a:highlight>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lang="en" sz="1200">
                <a:solidFill>
                  <a:schemeClr val="dk2"/>
                </a:solidFill>
                <a:highlight>
                  <a:srgbClr val="FFFFFF"/>
                </a:highlight>
                <a:latin typeface="Arial"/>
                <a:ea typeface="Arial"/>
                <a:cs typeface="Arial"/>
                <a:sym typeface="Arial"/>
              </a:rPr>
              <a:t>The idea behind these hub meetings is for teachers to share their experiences and engage with the emerging computer education evidence base. Hopefully these conversations will spark ongoing collaborations between computing teachers, initial teacher educators and trainees - and support all of us engaged in the noble endeavour of teaching the nation about computing! </a:t>
            </a:r>
            <a:endParaRPr sz="1200">
              <a:solidFill>
                <a:schemeClr val="dk2"/>
              </a:solidFill>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8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Computing Pedagogies</a:t>
            </a:r>
            <a:endParaRPr/>
          </a:p>
        </p:txBody>
      </p:sp>
      <p:sp>
        <p:nvSpPr>
          <p:cNvPr id="505" name="Google Shape;505;p85"/>
          <p:cNvSpPr txBox="1"/>
          <p:nvPr/>
        </p:nvSpPr>
        <p:spPr>
          <a:xfrm>
            <a:off x="445375" y="2873475"/>
            <a:ext cx="7528500" cy="1911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100"/>
              </a:spcBef>
              <a:spcAft>
                <a:spcPts val="0"/>
              </a:spcAft>
              <a:buNone/>
            </a:pPr>
            <a:r>
              <a:rPr b="1" lang="en" sz="1700">
                <a:solidFill>
                  <a:schemeClr val="lt1"/>
                </a:solidFill>
              </a:rPr>
              <a:t>Story Telling</a:t>
            </a:r>
            <a:endParaRPr b="1" sz="1700">
              <a:solidFill>
                <a:schemeClr val="lt1"/>
              </a:solidFill>
            </a:endParaRPr>
          </a:p>
          <a:p>
            <a:pPr indent="0" lvl="0" marL="457200" rtl="0" algn="l">
              <a:lnSpc>
                <a:spcPct val="115000"/>
              </a:lnSpc>
              <a:spcBef>
                <a:spcPts val="1100"/>
              </a:spcBef>
              <a:spcAft>
                <a:spcPts val="0"/>
              </a:spcAft>
              <a:buNone/>
            </a:pPr>
            <a:r>
              <a:rPr b="1" lang="en" sz="1700">
                <a:solidFill>
                  <a:schemeClr val="lt1"/>
                </a:solidFill>
              </a:rPr>
              <a:t>Worked Examples</a:t>
            </a:r>
            <a:endParaRPr b="1" sz="1700">
              <a:solidFill>
                <a:schemeClr val="lt1"/>
              </a:solidFill>
            </a:endParaRPr>
          </a:p>
          <a:p>
            <a:pPr indent="0" lvl="0" marL="457200" rtl="0" algn="l">
              <a:lnSpc>
                <a:spcPct val="115000"/>
              </a:lnSpc>
              <a:spcBef>
                <a:spcPts val="1100"/>
              </a:spcBef>
              <a:spcAft>
                <a:spcPts val="0"/>
              </a:spcAft>
              <a:buNone/>
            </a:pPr>
            <a:r>
              <a:rPr b="1" lang="en" sz="1700">
                <a:solidFill>
                  <a:schemeClr val="lt1"/>
                </a:solidFill>
              </a:rPr>
              <a:t>Unplugged activities</a:t>
            </a:r>
            <a:endParaRPr b="1" sz="1700">
              <a:solidFill>
                <a:schemeClr val="lt1"/>
              </a:solidFill>
            </a:endParaRPr>
          </a:p>
          <a:p>
            <a:pPr indent="0" lvl="0" marL="457200" rtl="0" algn="l">
              <a:lnSpc>
                <a:spcPct val="115000"/>
              </a:lnSpc>
              <a:spcBef>
                <a:spcPts val="1100"/>
              </a:spcBef>
              <a:spcAft>
                <a:spcPts val="0"/>
              </a:spcAft>
              <a:buNone/>
            </a:pPr>
            <a:r>
              <a:rPr b="1" lang="en" sz="1700">
                <a:solidFill>
                  <a:schemeClr val="lt1"/>
                </a:solidFill>
              </a:rPr>
              <a:t>Use of textbooks (and other textual resources)</a:t>
            </a:r>
            <a:endParaRPr b="1" sz="2300">
              <a:solidFill>
                <a:schemeClr val="lt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86"/>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Story Telling</a:t>
            </a:r>
            <a:endParaRPr/>
          </a:p>
        </p:txBody>
      </p:sp>
      <p:sp>
        <p:nvSpPr>
          <p:cNvPr id="511" name="Google Shape;511;p86"/>
          <p:cNvSpPr txBox="1"/>
          <p:nvPr>
            <p:ph idx="1" type="body"/>
          </p:nvPr>
        </p:nvSpPr>
        <p:spPr>
          <a:xfrm>
            <a:off x="311700" y="962600"/>
            <a:ext cx="8520600" cy="4037400"/>
          </a:xfrm>
          <a:prstGeom prst="rect">
            <a:avLst/>
          </a:prstGeom>
        </p:spPr>
        <p:txBody>
          <a:bodyPr anchorCtr="0" anchor="t" bIns="91425" lIns="91425" spcFirstLastPara="1" rIns="91425" wrap="square" tIns="91425">
            <a:normAutofit/>
          </a:bodyPr>
          <a:lstStyle/>
          <a:p>
            <a:pPr indent="0" lvl="0" marL="0" rtl="0" algn="l">
              <a:lnSpc>
                <a:spcPct val="131579"/>
              </a:lnSpc>
              <a:spcBef>
                <a:spcPts val="1500"/>
              </a:spcBef>
              <a:spcAft>
                <a:spcPts val="0"/>
              </a:spcAft>
              <a:buClr>
                <a:schemeClr val="dk2"/>
              </a:buClr>
              <a:buSzPts val="1100"/>
              <a:buFont typeface="Arial"/>
              <a:buNone/>
            </a:pPr>
            <a:r>
              <a:rPr lang="en" sz="1100">
                <a:solidFill>
                  <a:srgbClr val="0B0C0C"/>
                </a:solidFill>
                <a:highlight>
                  <a:srgbClr val="FFFFFF"/>
                </a:highlight>
                <a:latin typeface="Arial"/>
                <a:ea typeface="Arial"/>
                <a:cs typeface="Arial"/>
                <a:sym typeface="Arial"/>
              </a:rPr>
              <a:t>Storytelling is one of the oldest methods of sharing and communicating knowledge. Psychologists refer to stories as ‘psychologically privileged’.</a:t>
            </a:r>
            <a:r>
              <a:rPr baseline="30000" lang="en" sz="1500" u="sng">
                <a:solidFill>
                  <a:srgbClr val="1D70B8"/>
                </a:solidFill>
                <a:highlight>
                  <a:srgbClr val="FFFFFF"/>
                </a:highlight>
                <a:latin typeface="Arial"/>
                <a:ea typeface="Arial"/>
                <a:cs typeface="Arial"/>
                <a:sym typeface="Arial"/>
                <a:hlinkClick r:id="rId3">
                  <a:extLst>
                    <a:ext uri="{A12FA001-AC4F-418D-AE19-62706E023703}">
                      <ahyp:hlinkClr val="tx"/>
                    </a:ext>
                  </a:extLst>
                </a:hlinkClick>
              </a:rPr>
              <a:t>[footnote 138]</a:t>
            </a:r>
            <a:r>
              <a:rPr lang="en" sz="1100">
                <a:solidFill>
                  <a:srgbClr val="0B0C0C"/>
                </a:solidFill>
                <a:highlight>
                  <a:srgbClr val="FFFFFF"/>
                </a:highlight>
                <a:latin typeface="Arial"/>
                <a:ea typeface="Arial"/>
                <a:cs typeface="Arial"/>
                <a:sym typeface="Arial"/>
              </a:rPr>
              <a:t> This means that they are organised differently in memory than other types of content. The story of the ‘Cat in the hat!’ by Dr Seuss, for example, is a memorable way of helping pupils understand the computing concept of recursion, with increasingly smaller cats appearing to clean a bath tub.</a:t>
            </a:r>
            <a:r>
              <a:rPr baseline="30000" lang="en" sz="1500" u="sng">
                <a:solidFill>
                  <a:srgbClr val="1D70B8"/>
                </a:solidFill>
                <a:highlight>
                  <a:srgbClr val="FFFFFF"/>
                </a:highlight>
                <a:latin typeface="Arial"/>
                <a:ea typeface="Arial"/>
                <a:cs typeface="Arial"/>
                <a:sym typeface="Arial"/>
                <a:hlinkClick r:id="rId4">
                  <a:extLst>
                    <a:ext uri="{A12FA001-AC4F-418D-AE19-62706E023703}">
                      <ahyp:hlinkClr val="tx"/>
                    </a:ext>
                  </a:extLst>
                </a:hlinkClick>
              </a:rPr>
              <a:t>[footnote 139]</a:t>
            </a:r>
            <a:endParaRPr baseline="30000" sz="1500" u="sng">
              <a:solidFill>
                <a:srgbClr val="1D70B8"/>
              </a:solidFill>
              <a:highlight>
                <a:srgbClr val="FFFFFF"/>
              </a:highlight>
              <a:latin typeface="Arial"/>
              <a:ea typeface="Arial"/>
              <a:cs typeface="Arial"/>
              <a:sym typeface="Arial"/>
            </a:endParaRPr>
          </a:p>
          <a:p>
            <a:pPr indent="0" lvl="0" marL="0" rtl="0" algn="l">
              <a:lnSpc>
                <a:spcPct val="131579"/>
              </a:lnSpc>
              <a:spcBef>
                <a:spcPts val="1500"/>
              </a:spcBef>
              <a:spcAft>
                <a:spcPts val="0"/>
              </a:spcAft>
              <a:buClr>
                <a:schemeClr val="dk2"/>
              </a:buClr>
              <a:buSzPts val="1100"/>
              <a:buFont typeface="Arial"/>
              <a:buNone/>
            </a:pPr>
            <a:r>
              <a:rPr lang="en" sz="1100">
                <a:solidFill>
                  <a:srgbClr val="0B0C0C"/>
                </a:solidFill>
                <a:highlight>
                  <a:srgbClr val="FFFFFF"/>
                </a:highlight>
                <a:latin typeface="Arial"/>
                <a:ea typeface="Arial"/>
                <a:cs typeface="Arial"/>
                <a:sym typeface="Arial"/>
              </a:rPr>
              <a:t>The structure of stories is important. Willingham highlights that curriculum content can be organised within the lesson using the structure of stories, for example, using causality, conflict, complications and character as a framework for sequencing lessons.</a:t>
            </a:r>
            <a:r>
              <a:rPr baseline="30000" lang="en" sz="1500" u="sng">
                <a:solidFill>
                  <a:srgbClr val="1D70B8"/>
                </a:solidFill>
                <a:highlight>
                  <a:srgbClr val="FFFFFF"/>
                </a:highlight>
                <a:latin typeface="Arial"/>
                <a:ea typeface="Arial"/>
                <a:cs typeface="Arial"/>
                <a:sym typeface="Arial"/>
                <a:hlinkClick r:id="rId5">
                  <a:extLst>
                    <a:ext uri="{A12FA001-AC4F-418D-AE19-62706E023703}">
                      <ahyp:hlinkClr val="tx"/>
                    </a:ext>
                  </a:extLst>
                </a:hlinkClick>
              </a:rPr>
              <a:t>[footnote 140]</a:t>
            </a:r>
            <a:r>
              <a:rPr lang="en" sz="1100">
                <a:solidFill>
                  <a:srgbClr val="0B0C0C"/>
                </a:solidFill>
                <a:highlight>
                  <a:srgbClr val="FFFFFF"/>
                </a:highlight>
                <a:latin typeface="Arial"/>
                <a:ea typeface="Arial"/>
                <a:cs typeface="Arial"/>
                <a:sym typeface="Arial"/>
              </a:rPr>
              <a:t> Curzon and others highlight that in computing ‘the links from the story to the technical concepts, again, have to be made clear – travelling the semantic wave’.</a:t>
            </a:r>
            <a:r>
              <a:rPr baseline="30000" lang="en" sz="1500" u="sng">
                <a:solidFill>
                  <a:srgbClr val="1D70B8"/>
                </a:solidFill>
                <a:highlight>
                  <a:srgbClr val="FFFFFF"/>
                </a:highlight>
                <a:latin typeface="Arial"/>
                <a:ea typeface="Arial"/>
                <a:cs typeface="Arial"/>
                <a:sym typeface="Arial"/>
                <a:hlinkClick r:id="rId6">
                  <a:extLst>
                    <a:ext uri="{A12FA001-AC4F-418D-AE19-62706E023703}">
                      <ahyp:hlinkClr val="tx"/>
                    </a:ext>
                  </a:extLst>
                </a:hlinkClick>
              </a:rPr>
              <a:t>[footnote 141]</a:t>
            </a:r>
            <a:r>
              <a:rPr lang="en" sz="1100">
                <a:solidFill>
                  <a:srgbClr val="0B0C0C"/>
                </a:solidFill>
                <a:highlight>
                  <a:srgbClr val="FFFFFF"/>
                </a:highlight>
                <a:latin typeface="Arial"/>
                <a:ea typeface="Arial"/>
                <a:cs typeface="Arial"/>
                <a:sym typeface="Arial"/>
              </a:rPr>
              <a:t> This means that, if stories or analogies are used, they should be linked back to the specific computing concept they represent. The teacher should make clear the differences and similarities between the representation and the concept.</a:t>
            </a:r>
            <a:endParaRPr sz="1100">
              <a:solidFill>
                <a:srgbClr val="0B0C0C"/>
              </a:solidFill>
              <a:highlight>
                <a:srgbClr val="FFFFFF"/>
              </a:highlight>
              <a:latin typeface="Arial"/>
              <a:ea typeface="Arial"/>
              <a:cs typeface="Arial"/>
              <a:sym typeface="Arial"/>
            </a:endParaRPr>
          </a:p>
          <a:p>
            <a:pPr indent="-279400" lvl="0" marL="279400" rtl="0" algn="l">
              <a:lnSpc>
                <a:spcPct val="135000"/>
              </a:lnSpc>
              <a:spcBef>
                <a:spcPts val="1500"/>
              </a:spcBef>
              <a:spcAft>
                <a:spcPts val="0"/>
              </a:spcAft>
              <a:buClr>
                <a:schemeClr val="dk2"/>
              </a:buClr>
              <a:buSzPts val="1100"/>
              <a:buFont typeface="Arial"/>
              <a:buNone/>
            </a:pPr>
            <a:r>
              <a:rPr lang="en" sz="1100">
                <a:solidFill>
                  <a:schemeClr val="dk2"/>
                </a:solidFill>
                <a:latin typeface="Arial"/>
                <a:ea typeface="Arial"/>
                <a:cs typeface="Arial"/>
                <a:sym typeface="Arial"/>
              </a:rPr>
              <a:t>OFSTED, 2022. Research review series: computing. </a:t>
            </a:r>
            <a:r>
              <a:rPr i="1" lang="en" sz="1100">
                <a:solidFill>
                  <a:schemeClr val="dk2"/>
                </a:solidFill>
                <a:latin typeface="Arial"/>
                <a:ea typeface="Arial"/>
                <a:cs typeface="Arial"/>
                <a:sym typeface="Arial"/>
              </a:rPr>
              <a:t>GOV.UK</a:t>
            </a:r>
            <a:r>
              <a:rPr lang="en" sz="1100">
                <a:solidFill>
                  <a:schemeClr val="dk2"/>
                </a:solidFill>
                <a:latin typeface="Arial"/>
                <a:ea typeface="Arial"/>
                <a:cs typeface="Arial"/>
                <a:sym typeface="Arial"/>
              </a:rPr>
              <a:t> [online]. Available from:</a:t>
            </a:r>
            <a:r>
              <a:rPr lang="en" sz="1100">
                <a:solidFill>
                  <a:schemeClr val="dk2"/>
                </a:solidFill>
                <a:uFill>
                  <a:noFill/>
                </a:uFill>
                <a:latin typeface="Arial"/>
                <a:ea typeface="Arial"/>
                <a:cs typeface="Arial"/>
                <a:sym typeface="Arial"/>
                <a:hlinkClick r:id="rId7">
                  <a:extLst>
                    <a:ext uri="{A12FA001-AC4F-418D-AE19-62706E023703}">
                      <ahyp:hlinkClr val="tx"/>
                    </a:ext>
                  </a:extLst>
                </a:hlinkClick>
              </a:rPr>
              <a:t> </a:t>
            </a:r>
            <a:r>
              <a:rPr lang="en" sz="1100" u="sng">
                <a:solidFill>
                  <a:schemeClr val="hlink"/>
                </a:solidFill>
                <a:latin typeface="Arial"/>
                <a:ea typeface="Arial"/>
                <a:cs typeface="Arial"/>
                <a:sym typeface="Arial"/>
                <a:hlinkClick r:id="rId8"/>
              </a:rPr>
              <a:t>https://www.gov.uk/government/publications/research-review-series-computing/research-review-series-computing</a:t>
            </a:r>
            <a:r>
              <a:rPr lang="en" sz="1100">
                <a:solidFill>
                  <a:schemeClr val="dk2"/>
                </a:solidFill>
                <a:latin typeface="Arial"/>
                <a:ea typeface="Arial"/>
                <a:cs typeface="Arial"/>
                <a:sym typeface="Arial"/>
              </a:rPr>
              <a:t> </a:t>
            </a:r>
            <a:endParaRPr sz="1100">
              <a:solidFill>
                <a:schemeClr val="dk2"/>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7"/>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chemeClr val="dk1"/>
              </a:buClr>
              <a:buSzPct val="100000"/>
              <a:buFont typeface="Century Gothic"/>
              <a:buNone/>
            </a:pPr>
            <a:r>
              <a:rPr b="1" lang="en">
                <a:solidFill>
                  <a:schemeClr val="dk1"/>
                </a:solidFill>
                <a:latin typeface="Century Gothic"/>
                <a:ea typeface="Century Gothic"/>
                <a:cs typeface="Century Gothic"/>
                <a:sym typeface="Century Gothic"/>
              </a:rPr>
              <a:t>Technology – the pace of change</a:t>
            </a:r>
            <a:br>
              <a:rPr b="1" lang="en">
                <a:solidFill>
                  <a:schemeClr val="dk1"/>
                </a:solidFill>
                <a:latin typeface="Century Gothic"/>
                <a:ea typeface="Century Gothic"/>
                <a:cs typeface="Century Gothic"/>
                <a:sym typeface="Century Gothic"/>
              </a:rPr>
            </a:br>
            <a:r>
              <a:rPr b="1" lang="en">
                <a:solidFill>
                  <a:schemeClr val="dk1"/>
                </a:solidFill>
                <a:latin typeface="Century Gothic"/>
                <a:ea typeface="Century Gothic"/>
                <a:cs typeface="Century Gothic"/>
                <a:sym typeface="Century Gothic"/>
              </a:rPr>
              <a:t>(Approach 1)</a:t>
            </a:r>
            <a:br>
              <a:rPr lang="en">
                <a:solidFill>
                  <a:schemeClr val="dk1"/>
                </a:solidFill>
                <a:latin typeface="Century Gothic"/>
                <a:ea typeface="Century Gothic"/>
                <a:cs typeface="Century Gothic"/>
                <a:sym typeface="Century Gothic"/>
              </a:rPr>
            </a:br>
            <a:endParaRPr/>
          </a:p>
        </p:txBody>
      </p:sp>
      <p:sp>
        <p:nvSpPr>
          <p:cNvPr id="518" name="Google Shape;518;p87"/>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None/>
            </a:pPr>
            <a:r>
              <a:rPr lang="en">
                <a:solidFill>
                  <a:schemeClr val="dk1"/>
                </a:solidFill>
                <a:latin typeface="Century Gothic"/>
                <a:ea typeface="Century Gothic"/>
                <a:cs typeface="Century Gothic"/>
                <a:sym typeface="Century Gothic"/>
              </a:rPr>
              <a:t>These things double approximately every 2 years:-</a:t>
            </a:r>
            <a:endParaRPr/>
          </a:p>
          <a:p>
            <a:pPr indent="-254000" lvl="0" marL="254000" rtl="0" algn="l">
              <a:spcBef>
                <a:spcPts val="800"/>
              </a:spcBef>
              <a:spcAft>
                <a:spcPts val="0"/>
              </a:spcAft>
              <a:buSzPts val="1400"/>
              <a:buChar char="🠶"/>
            </a:pPr>
            <a:r>
              <a:rPr lang="en">
                <a:solidFill>
                  <a:schemeClr val="dk1"/>
                </a:solidFill>
                <a:latin typeface="Century Gothic"/>
                <a:ea typeface="Century Gothic"/>
                <a:cs typeface="Century Gothic"/>
                <a:sym typeface="Century Gothic"/>
              </a:rPr>
              <a:t>number of transistors on a chip</a:t>
            </a:r>
            <a:endParaRPr/>
          </a:p>
          <a:p>
            <a:pPr indent="-254000" lvl="0" marL="254000" rtl="0" algn="l">
              <a:spcBef>
                <a:spcPts val="800"/>
              </a:spcBef>
              <a:spcAft>
                <a:spcPts val="0"/>
              </a:spcAft>
              <a:buSzPts val="1400"/>
              <a:buChar char="🠶"/>
            </a:pPr>
            <a:r>
              <a:rPr lang="en">
                <a:solidFill>
                  <a:schemeClr val="dk1"/>
                </a:solidFill>
                <a:latin typeface="Century Gothic"/>
                <a:ea typeface="Century Gothic"/>
                <a:cs typeface="Century Gothic"/>
                <a:sym typeface="Century Gothic"/>
              </a:rPr>
              <a:t>amount of computing power for the same cost</a:t>
            </a:r>
            <a:endParaRPr/>
          </a:p>
          <a:p>
            <a:pPr indent="-254000" lvl="0" marL="254000" rtl="0" algn="l">
              <a:spcBef>
                <a:spcPts val="800"/>
              </a:spcBef>
              <a:spcAft>
                <a:spcPts val="0"/>
              </a:spcAft>
              <a:buSzPts val="1400"/>
              <a:buChar char="🠶"/>
            </a:pPr>
            <a:r>
              <a:rPr lang="en">
                <a:solidFill>
                  <a:schemeClr val="dk1"/>
                </a:solidFill>
                <a:latin typeface="Century Gothic"/>
                <a:ea typeface="Century Gothic"/>
                <a:cs typeface="Century Gothic"/>
                <a:sym typeface="Century Gothic"/>
              </a:rPr>
              <a:t>the amount of storage capacity for the same cost</a:t>
            </a:r>
            <a:endParaRPr/>
          </a:p>
          <a:p>
            <a:pPr indent="-165100" lvl="0" marL="254000" rtl="0" algn="l">
              <a:spcBef>
                <a:spcPts val="800"/>
              </a:spcBef>
              <a:spcAft>
                <a:spcPts val="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8"/>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lnSpc>
                <a:spcPct val="90000"/>
              </a:lnSpc>
              <a:spcBef>
                <a:spcPts val="0"/>
              </a:spcBef>
              <a:spcAft>
                <a:spcPts val="0"/>
              </a:spcAft>
              <a:buSzPts val="1400"/>
              <a:buChar char="🠶"/>
            </a:pPr>
            <a:r>
              <a:rPr lang="en"/>
              <a:t>Today's car differs from those of the immediate post-war years on a number of counts. It is cheaper, allowing for the ravages of inflation, and it is more economical and efficient... But suppose for a moment that the automobile industry had developed at the same rate as computers and over the same period : </a:t>
            </a:r>
            <a:endParaRPr/>
          </a:p>
          <a:p>
            <a:pPr indent="-254000" lvl="0" marL="254000" rtl="0" algn="l">
              <a:lnSpc>
                <a:spcPct val="90000"/>
              </a:lnSpc>
              <a:spcBef>
                <a:spcPts val="800"/>
              </a:spcBef>
              <a:spcAft>
                <a:spcPts val="0"/>
              </a:spcAft>
              <a:buSzPts val="1400"/>
              <a:buChar char="🠶"/>
            </a:pPr>
            <a:r>
              <a:rPr lang="en"/>
              <a:t>How would cars be different?</a:t>
            </a:r>
            <a:endParaRPr/>
          </a:p>
        </p:txBody>
      </p:sp>
      <p:pic>
        <p:nvPicPr>
          <p:cNvPr descr="MCj04348360000[1]" id="525" name="Google Shape;525;p88"/>
          <p:cNvPicPr preferRelativeResize="0"/>
          <p:nvPr/>
        </p:nvPicPr>
        <p:blipFill rotWithShape="1">
          <a:blip r:embed="rId3">
            <a:alphaModFix/>
          </a:blip>
          <a:srcRect b="0" l="0" r="0" t="0"/>
          <a:stretch/>
        </p:blipFill>
        <p:spPr>
          <a:xfrm>
            <a:off x="6840141" y="627460"/>
            <a:ext cx="1160859" cy="1160859"/>
          </a:xfrm>
          <a:prstGeom prst="rect">
            <a:avLst/>
          </a:prstGeom>
          <a:noFill/>
          <a:ln>
            <a:noFill/>
          </a:ln>
        </p:spPr>
      </p:pic>
      <p:sp>
        <p:nvSpPr>
          <p:cNvPr descr="Technology - the pace of change" id="526" name="Google Shape;526;p88"/>
          <p:cNvSpPr txBox="1"/>
          <p:nvPr/>
        </p:nvSpPr>
        <p:spPr>
          <a:xfrm>
            <a:off x="2058994" y="582383"/>
            <a:ext cx="6683765" cy="960668"/>
          </a:xfrm>
          <a:prstGeom prst="rect">
            <a:avLst/>
          </a:prstGeom>
          <a:noFill/>
          <a:ln>
            <a:noFill/>
          </a:ln>
        </p:spPr>
        <p:txBody>
          <a:bodyPr anchorCtr="0" anchor="t" bIns="34275" lIns="68575" spcFirstLastPara="1" rIns="68575" wrap="square" tIns="34275">
            <a:normAutofit fontScale="90000" lnSpcReduction="20000"/>
          </a:bodyPr>
          <a:lstStyle/>
          <a:p>
            <a:pPr indent="0" lvl="0" marL="0" marR="0" rtl="0" algn="l">
              <a:lnSpc>
                <a:spcPct val="100000"/>
              </a:lnSpc>
              <a:spcBef>
                <a:spcPts val="0"/>
              </a:spcBef>
              <a:spcAft>
                <a:spcPts val="0"/>
              </a:spcAft>
              <a:buClr>
                <a:srgbClr val="000000"/>
              </a:buClr>
              <a:buSzPct val="100000"/>
              <a:buFont typeface="Century Gothic"/>
              <a:buNone/>
            </a:pPr>
            <a:r>
              <a:rPr b="1" i="0" lang="en" sz="2700" u="none" cap="none" strike="noStrike">
                <a:solidFill>
                  <a:srgbClr val="000000"/>
                </a:solidFill>
                <a:latin typeface="Century Gothic"/>
                <a:ea typeface="Century Gothic"/>
                <a:cs typeface="Century Gothic"/>
                <a:sym typeface="Century Gothic"/>
              </a:rPr>
              <a:t>Technology – the pace of change</a:t>
            </a:r>
            <a:br>
              <a:rPr b="1" i="0" lang="en" sz="2700" u="none" cap="none" strike="noStrike">
                <a:solidFill>
                  <a:srgbClr val="000000"/>
                </a:solidFill>
                <a:latin typeface="Century Gothic"/>
                <a:ea typeface="Century Gothic"/>
                <a:cs typeface="Century Gothic"/>
                <a:sym typeface="Century Gothic"/>
              </a:rPr>
            </a:br>
            <a:r>
              <a:rPr b="1" i="0" lang="en" sz="2700" u="none" cap="none" strike="noStrike">
                <a:solidFill>
                  <a:srgbClr val="000000"/>
                </a:solidFill>
                <a:latin typeface="Century Gothic"/>
                <a:ea typeface="Century Gothic"/>
                <a:cs typeface="Century Gothic"/>
                <a:sym typeface="Century Gothic"/>
              </a:rPr>
              <a:t>(Approach 2)</a:t>
            </a:r>
            <a:br>
              <a:rPr b="0" i="0" lang="en" sz="2700" u="none" cap="none" strike="noStrike">
                <a:solidFill>
                  <a:srgbClr val="000000"/>
                </a:solidFill>
                <a:latin typeface="Century Gothic"/>
                <a:ea typeface="Century Gothic"/>
                <a:cs typeface="Century Gothic"/>
                <a:sym typeface="Century Gothic"/>
              </a:rPr>
            </a:br>
            <a:endParaRPr b="0" i="0" sz="2700" u="none" cap="none" strike="noStrike">
              <a:solidFill>
                <a:srgbClr val="262626"/>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9"/>
          <p:cNvSpPr txBox="1"/>
          <p:nvPr>
            <p:ph type="title"/>
          </p:nvPr>
        </p:nvSpPr>
        <p:spPr>
          <a:xfrm>
            <a:off x="1944694" y="468083"/>
            <a:ext cx="6683765" cy="960668"/>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400"/>
              <a:buFont typeface="Century Gothic"/>
              <a:buNone/>
            </a:pPr>
            <a:r>
              <a:rPr b="1" lang="en" sz="2400"/>
              <a:t>Technology – the pace of change</a:t>
            </a:r>
            <a:endParaRPr/>
          </a:p>
        </p:txBody>
      </p:sp>
      <p:sp>
        <p:nvSpPr>
          <p:cNvPr id="533" name="Google Shape;533;p89"/>
          <p:cNvSpPr txBox="1"/>
          <p:nvPr>
            <p:ph idx="1" type="body"/>
          </p:nvPr>
        </p:nvSpPr>
        <p:spPr>
          <a:xfrm>
            <a:off x="1941909" y="1600200"/>
            <a:ext cx="4791076"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a:t>If you have not already heard the analogy the answer is shattering. Today you would be able to buy a Rolls-Royce for £1.35, it would do three million miles to the gallon, and it would deliver enough power to drive the Queen Elizabeth II. And if you were interested in miniaturisation, you could place half a dozen of them on a pinhead. - </a:t>
            </a:r>
            <a:r>
              <a:rPr b="1" lang="en" sz="1500"/>
              <a:t>Christopher Evans, "The Mighty Micro", (1979)</a:t>
            </a:r>
            <a:endParaRPr/>
          </a:p>
        </p:txBody>
      </p:sp>
      <p:pic>
        <p:nvPicPr>
          <p:cNvPr descr="MCj04348360000[1]" id="534" name="Google Shape;534;p89"/>
          <p:cNvPicPr preferRelativeResize="0"/>
          <p:nvPr/>
        </p:nvPicPr>
        <p:blipFill rotWithShape="1">
          <a:blip r:embed="rId3">
            <a:alphaModFix/>
          </a:blip>
          <a:srcRect b="0" l="0" r="0" t="0"/>
          <a:stretch/>
        </p:blipFill>
        <p:spPr>
          <a:xfrm>
            <a:off x="7649766" y="1545432"/>
            <a:ext cx="351234" cy="351235"/>
          </a:xfrm>
          <a:prstGeom prst="rect">
            <a:avLst/>
          </a:prstGeom>
          <a:noFill/>
          <a:ln>
            <a:noFill/>
          </a:ln>
        </p:spPr>
      </p:pic>
      <p:pic>
        <p:nvPicPr>
          <p:cNvPr descr="MCj04348360000[1]" id="535" name="Google Shape;535;p89"/>
          <p:cNvPicPr preferRelativeResize="0"/>
          <p:nvPr/>
        </p:nvPicPr>
        <p:blipFill rotWithShape="1">
          <a:blip r:embed="rId3">
            <a:alphaModFix/>
          </a:blip>
          <a:srcRect b="0" l="0" r="0" t="0"/>
          <a:stretch/>
        </p:blipFill>
        <p:spPr>
          <a:xfrm>
            <a:off x="1385888" y="141685"/>
            <a:ext cx="351235" cy="351234"/>
          </a:xfrm>
          <a:prstGeom prst="rect">
            <a:avLst/>
          </a:prstGeom>
          <a:noFill/>
          <a:ln>
            <a:noFill/>
          </a:ln>
        </p:spPr>
      </p:pic>
      <p:pic>
        <p:nvPicPr>
          <p:cNvPr descr="MCj04348360000[1]" id="536" name="Google Shape;536;p89"/>
          <p:cNvPicPr preferRelativeResize="0"/>
          <p:nvPr/>
        </p:nvPicPr>
        <p:blipFill rotWithShape="1">
          <a:blip r:embed="rId3">
            <a:alphaModFix/>
          </a:blip>
          <a:srcRect b="0" l="0" r="0" t="0"/>
          <a:stretch/>
        </p:blipFill>
        <p:spPr>
          <a:xfrm>
            <a:off x="1763316" y="1"/>
            <a:ext cx="351234" cy="351235"/>
          </a:xfrm>
          <a:prstGeom prst="rect">
            <a:avLst/>
          </a:prstGeom>
          <a:noFill/>
          <a:ln>
            <a:noFill/>
          </a:ln>
        </p:spPr>
      </p:pic>
      <p:pic>
        <p:nvPicPr>
          <p:cNvPr descr="MCj04348360000[1]" id="537" name="Google Shape;537;p89"/>
          <p:cNvPicPr preferRelativeResize="0"/>
          <p:nvPr/>
        </p:nvPicPr>
        <p:blipFill rotWithShape="1">
          <a:blip r:embed="rId3">
            <a:alphaModFix/>
          </a:blip>
          <a:srcRect b="0" l="0" r="0" t="0"/>
          <a:stretch/>
        </p:blipFill>
        <p:spPr>
          <a:xfrm>
            <a:off x="2141935" y="141685"/>
            <a:ext cx="351234" cy="351234"/>
          </a:xfrm>
          <a:prstGeom prst="rect">
            <a:avLst/>
          </a:prstGeom>
          <a:noFill/>
          <a:ln>
            <a:noFill/>
          </a:ln>
        </p:spPr>
      </p:pic>
      <p:pic>
        <p:nvPicPr>
          <p:cNvPr descr="MCj04348360000[1]" id="538" name="Google Shape;538;p89"/>
          <p:cNvPicPr preferRelativeResize="0"/>
          <p:nvPr/>
        </p:nvPicPr>
        <p:blipFill rotWithShape="1">
          <a:blip r:embed="rId3">
            <a:alphaModFix/>
          </a:blip>
          <a:srcRect b="0" l="0" r="0" t="0"/>
          <a:stretch/>
        </p:blipFill>
        <p:spPr>
          <a:xfrm>
            <a:off x="2519363" y="1"/>
            <a:ext cx="351235" cy="351235"/>
          </a:xfrm>
          <a:prstGeom prst="rect">
            <a:avLst/>
          </a:prstGeom>
          <a:noFill/>
          <a:ln>
            <a:noFill/>
          </a:ln>
        </p:spPr>
      </p:pic>
      <p:pic>
        <p:nvPicPr>
          <p:cNvPr descr="MCj04348360000[1]" id="539" name="Google Shape;539;p89"/>
          <p:cNvPicPr preferRelativeResize="0"/>
          <p:nvPr/>
        </p:nvPicPr>
        <p:blipFill rotWithShape="1">
          <a:blip r:embed="rId3">
            <a:alphaModFix/>
          </a:blip>
          <a:srcRect b="0" l="0" r="0" t="0"/>
          <a:stretch/>
        </p:blipFill>
        <p:spPr>
          <a:xfrm>
            <a:off x="3006328" y="141685"/>
            <a:ext cx="351234" cy="351234"/>
          </a:xfrm>
          <a:prstGeom prst="rect">
            <a:avLst/>
          </a:prstGeom>
          <a:noFill/>
          <a:ln>
            <a:noFill/>
          </a:ln>
        </p:spPr>
      </p:pic>
      <p:pic>
        <p:nvPicPr>
          <p:cNvPr descr="MCj04348360000[1]" id="540" name="Google Shape;540;p89"/>
          <p:cNvPicPr preferRelativeResize="0"/>
          <p:nvPr/>
        </p:nvPicPr>
        <p:blipFill rotWithShape="1">
          <a:blip r:embed="rId3">
            <a:alphaModFix/>
          </a:blip>
          <a:srcRect b="0" l="0" r="0" t="0"/>
          <a:stretch/>
        </p:blipFill>
        <p:spPr>
          <a:xfrm>
            <a:off x="3383757" y="1"/>
            <a:ext cx="351235" cy="351235"/>
          </a:xfrm>
          <a:prstGeom prst="rect">
            <a:avLst/>
          </a:prstGeom>
          <a:noFill/>
          <a:ln>
            <a:noFill/>
          </a:ln>
        </p:spPr>
      </p:pic>
      <p:pic>
        <p:nvPicPr>
          <p:cNvPr descr="MCj04348360000[1]" id="541" name="Google Shape;541;p89"/>
          <p:cNvPicPr preferRelativeResize="0"/>
          <p:nvPr/>
        </p:nvPicPr>
        <p:blipFill rotWithShape="1">
          <a:blip r:embed="rId3">
            <a:alphaModFix/>
          </a:blip>
          <a:srcRect b="0" l="0" r="0" t="0"/>
          <a:stretch/>
        </p:blipFill>
        <p:spPr>
          <a:xfrm>
            <a:off x="3762376" y="141685"/>
            <a:ext cx="351235" cy="351234"/>
          </a:xfrm>
          <a:prstGeom prst="rect">
            <a:avLst/>
          </a:prstGeom>
          <a:noFill/>
          <a:ln>
            <a:noFill/>
          </a:ln>
        </p:spPr>
      </p:pic>
      <p:pic>
        <p:nvPicPr>
          <p:cNvPr descr="MCj04348360000[1]" id="542" name="Google Shape;542;p89"/>
          <p:cNvPicPr preferRelativeResize="0"/>
          <p:nvPr/>
        </p:nvPicPr>
        <p:blipFill rotWithShape="1">
          <a:blip r:embed="rId3">
            <a:alphaModFix/>
          </a:blip>
          <a:srcRect b="0" l="0" r="0" t="0"/>
          <a:stretch/>
        </p:blipFill>
        <p:spPr>
          <a:xfrm>
            <a:off x="4139804" y="1"/>
            <a:ext cx="351234" cy="351235"/>
          </a:xfrm>
          <a:prstGeom prst="rect">
            <a:avLst/>
          </a:prstGeom>
          <a:noFill/>
          <a:ln>
            <a:noFill/>
          </a:ln>
        </p:spPr>
      </p:pic>
      <p:pic>
        <p:nvPicPr>
          <p:cNvPr descr="MCj04348360000[1]" id="543" name="Google Shape;543;p89"/>
          <p:cNvPicPr preferRelativeResize="0"/>
          <p:nvPr/>
        </p:nvPicPr>
        <p:blipFill rotWithShape="1">
          <a:blip r:embed="rId3">
            <a:alphaModFix/>
          </a:blip>
          <a:srcRect b="0" l="0" r="0" t="0"/>
          <a:stretch/>
        </p:blipFill>
        <p:spPr>
          <a:xfrm>
            <a:off x="4356497" y="303610"/>
            <a:ext cx="351234" cy="351234"/>
          </a:xfrm>
          <a:prstGeom prst="rect">
            <a:avLst/>
          </a:prstGeom>
          <a:noFill/>
          <a:ln>
            <a:noFill/>
          </a:ln>
        </p:spPr>
      </p:pic>
      <p:pic>
        <p:nvPicPr>
          <p:cNvPr descr="MCj04348360000[1]" id="544" name="Google Shape;544;p89"/>
          <p:cNvPicPr preferRelativeResize="0"/>
          <p:nvPr/>
        </p:nvPicPr>
        <p:blipFill rotWithShape="1">
          <a:blip r:embed="rId3">
            <a:alphaModFix/>
          </a:blip>
          <a:srcRect b="0" l="0" r="0" t="0"/>
          <a:stretch/>
        </p:blipFill>
        <p:spPr>
          <a:xfrm>
            <a:off x="4733926" y="161926"/>
            <a:ext cx="351235" cy="351235"/>
          </a:xfrm>
          <a:prstGeom prst="rect">
            <a:avLst/>
          </a:prstGeom>
          <a:noFill/>
          <a:ln>
            <a:noFill/>
          </a:ln>
        </p:spPr>
      </p:pic>
      <p:pic>
        <p:nvPicPr>
          <p:cNvPr descr="MCj04348360000[1]" id="545" name="Google Shape;545;p89"/>
          <p:cNvPicPr preferRelativeResize="0"/>
          <p:nvPr/>
        </p:nvPicPr>
        <p:blipFill rotWithShape="1">
          <a:blip r:embed="rId3">
            <a:alphaModFix/>
          </a:blip>
          <a:srcRect b="0" l="0" r="0" t="0"/>
          <a:stretch/>
        </p:blipFill>
        <p:spPr>
          <a:xfrm>
            <a:off x="7649766" y="1815703"/>
            <a:ext cx="351234" cy="351234"/>
          </a:xfrm>
          <a:prstGeom prst="rect">
            <a:avLst/>
          </a:prstGeom>
          <a:noFill/>
          <a:ln>
            <a:noFill/>
          </a:ln>
        </p:spPr>
      </p:pic>
      <p:pic>
        <p:nvPicPr>
          <p:cNvPr descr="MCj04348360000[1]" id="546" name="Google Shape;546;p89"/>
          <p:cNvPicPr preferRelativeResize="0"/>
          <p:nvPr/>
        </p:nvPicPr>
        <p:blipFill rotWithShape="1">
          <a:blip r:embed="rId3">
            <a:alphaModFix/>
          </a:blip>
          <a:srcRect b="0" l="0" r="0" t="0"/>
          <a:stretch/>
        </p:blipFill>
        <p:spPr>
          <a:xfrm>
            <a:off x="5489972" y="161926"/>
            <a:ext cx="351234" cy="351235"/>
          </a:xfrm>
          <a:prstGeom prst="rect">
            <a:avLst/>
          </a:prstGeom>
          <a:noFill/>
          <a:ln>
            <a:noFill/>
          </a:ln>
        </p:spPr>
      </p:pic>
      <p:pic>
        <p:nvPicPr>
          <p:cNvPr descr="MCj04348360000[1]" id="547" name="Google Shape;547;p89"/>
          <p:cNvPicPr preferRelativeResize="0"/>
          <p:nvPr/>
        </p:nvPicPr>
        <p:blipFill rotWithShape="1">
          <a:blip r:embed="rId3">
            <a:alphaModFix/>
          </a:blip>
          <a:srcRect b="0" l="0" r="0" t="0"/>
          <a:stretch/>
        </p:blipFill>
        <p:spPr>
          <a:xfrm>
            <a:off x="5868591" y="141685"/>
            <a:ext cx="351234" cy="351234"/>
          </a:xfrm>
          <a:prstGeom prst="rect">
            <a:avLst/>
          </a:prstGeom>
          <a:noFill/>
          <a:ln>
            <a:noFill/>
          </a:ln>
        </p:spPr>
      </p:pic>
      <p:pic>
        <p:nvPicPr>
          <p:cNvPr descr="MCj04348360000[1]" id="548" name="Google Shape;548;p89"/>
          <p:cNvPicPr preferRelativeResize="0"/>
          <p:nvPr/>
        </p:nvPicPr>
        <p:blipFill rotWithShape="1">
          <a:blip r:embed="rId3">
            <a:alphaModFix/>
          </a:blip>
          <a:srcRect b="0" l="0" r="0" t="0"/>
          <a:stretch/>
        </p:blipFill>
        <p:spPr>
          <a:xfrm>
            <a:off x="6246019" y="1"/>
            <a:ext cx="351235" cy="351235"/>
          </a:xfrm>
          <a:prstGeom prst="rect">
            <a:avLst/>
          </a:prstGeom>
          <a:noFill/>
          <a:ln>
            <a:noFill/>
          </a:ln>
        </p:spPr>
      </p:pic>
      <p:pic>
        <p:nvPicPr>
          <p:cNvPr descr="MCj04348360000[1]" id="549" name="Google Shape;549;p89"/>
          <p:cNvPicPr preferRelativeResize="0"/>
          <p:nvPr/>
        </p:nvPicPr>
        <p:blipFill rotWithShape="1">
          <a:blip r:embed="rId3">
            <a:alphaModFix/>
          </a:blip>
          <a:srcRect b="0" l="0" r="0" t="0"/>
          <a:stretch/>
        </p:blipFill>
        <p:spPr>
          <a:xfrm>
            <a:off x="6624638" y="141685"/>
            <a:ext cx="351235" cy="351234"/>
          </a:xfrm>
          <a:prstGeom prst="rect">
            <a:avLst/>
          </a:prstGeom>
          <a:noFill/>
          <a:ln>
            <a:noFill/>
          </a:ln>
        </p:spPr>
      </p:pic>
      <p:pic>
        <p:nvPicPr>
          <p:cNvPr descr="MCj04348360000[1]" id="550" name="Google Shape;550;p89"/>
          <p:cNvPicPr preferRelativeResize="0"/>
          <p:nvPr/>
        </p:nvPicPr>
        <p:blipFill rotWithShape="1">
          <a:blip r:embed="rId3">
            <a:alphaModFix/>
          </a:blip>
          <a:srcRect b="0" l="0" r="0" t="0"/>
          <a:stretch/>
        </p:blipFill>
        <p:spPr>
          <a:xfrm>
            <a:off x="7002066" y="1"/>
            <a:ext cx="351234" cy="351235"/>
          </a:xfrm>
          <a:prstGeom prst="rect">
            <a:avLst/>
          </a:prstGeom>
          <a:noFill/>
          <a:ln>
            <a:noFill/>
          </a:ln>
        </p:spPr>
      </p:pic>
      <p:pic>
        <p:nvPicPr>
          <p:cNvPr descr="MCj04348360000[1]" id="551" name="Google Shape;551;p89"/>
          <p:cNvPicPr preferRelativeResize="0"/>
          <p:nvPr/>
        </p:nvPicPr>
        <p:blipFill rotWithShape="1">
          <a:blip r:embed="rId3">
            <a:alphaModFix/>
          </a:blip>
          <a:srcRect b="0" l="0" r="0" t="0"/>
          <a:stretch/>
        </p:blipFill>
        <p:spPr>
          <a:xfrm>
            <a:off x="1332310" y="877491"/>
            <a:ext cx="351234" cy="351234"/>
          </a:xfrm>
          <a:prstGeom prst="rect">
            <a:avLst/>
          </a:prstGeom>
          <a:noFill/>
          <a:ln>
            <a:noFill/>
          </a:ln>
        </p:spPr>
      </p:pic>
      <p:pic>
        <p:nvPicPr>
          <p:cNvPr descr="MCj04348360000[1]" id="552" name="Google Shape;552;p89"/>
          <p:cNvPicPr preferRelativeResize="0"/>
          <p:nvPr/>
        </p:nvPicPr>
        <p:blipFill rotWithShape="1">
          <a:blip r:embed="rId3">
            <a:alphaModFix/>
          </a:blip>
          <a:srcRect b="0" l="0" r="0" t="0"/>
          <a:stretch/>
        </p:blipFill>
        <p:spPr>
          <a:xfrm>
            <a:off x="1709738" y="735807"/>
            <a:ext cx="351235" cy="351235"/>
          </a:xfrm>
          <a:prstGeom prst="rect">
            <a:avLst/>
          </a:prstGeom>
          <a:noFill/>
          <a:ln>
            <a:noFill/>
          </a:ln>
        </p:spPr>
      </p:pic>
      <p:pic>
        <p:nvPicPr>
          <p:cNvPr descr="MCj04348360000[1]" id="553" name="Google Shape;553;p89"/>
          <p:cNvPicPr preferRelativeResize="0"/>
          <p:nvPr/>
        </p:nvPicPr>
        <p:blipFill rotWithShape="1">
          <a:blip r:embed="rId3">
            <a:alphaModFix/>
          </a:blip>
          <a:srcRect b="0" l="0" r="0" t="0"/>
          <a:stretch/>
        </p:blipFill>
        <p:spPr>
          <a:xfrm>
            <a:off x="2088357" y="877491"/>
            <a:ext cx="351235" cy="351234"/>
          </a:xfrm>
          <a:prstGeom prst="rect">
            <a:avLst/>
          </a:prstGeom>
          <a:noFill/>
          <a:ln>
            <a:noFill/>
          </a:ln>
        </p:spPr>
      </p:pic>
      <p:pic>
        <p:nvPicPr>
          <p:cNvPr descr="MCj04348360000[1]" id="554" name="Google Shape;554;p89"/>
          <p:cNvPicPr preferRelativeResize="0"/>
          <p:nvPr/>
        </p:nvPicPr>
        <p:blipFill rotWithShape="1">
          <a:blip r:embed="rId3">
            <a:alphaModFix/>
          </a:blip>
          <a:srcRect b="0" l="0" r="0" t="0"/>
          <a:stretch/>
        </p:blipFill>
        <p:spPr>
          <a:xfrm>
            <a:off x="2412207" y="897732"/>
            <a:ext cx="351235" cy="351235"/>
          </a:xfrm>
          <a:prstGeom prst="rect">
            <a:avLst/>
          </a:prstGeom>
          <a:noFill/>
          <a:ln>
            <a:noFill/>
          </a:ln>
        </p:spPr>
      </p:pic>
      <p:pic>
        <p:nvPicPr>
          <p:cNvPr descr="MCj04348360000[1]" id="555" name="Google Shape;555;p89"/>
          <p:cNvPicPr preferRelativeResize="0"/>
          <p:nvPr/>
        </p:nvPicPr>
        <p:blipFill rotWithShape="1">
          <a:blip r:embed="rId3">
            <a:alphaModFix/>
          </a:blip>
          <a:srcRect b="0" l="0" r="0" t="0"/>
          <a:stretch/>
        </p:blipFill>
        <p:spPr>
          <a:xfrm>
            <a:off x="2789635" y="897732"/>
            <a:ext cx="351234" cy="351235"/>
          </a:xfrm>
          <a:prstGeom prst="rect">
            <a:avLst/>
          </a:prstGeom>
          <a:noFill/>
          <a:ln>
            <a:noFill/>
          </a:ln>
        </p:spPr>
      </p:pic>
      <p:pic>
        <p:nvPicPr>
          <p:cNvPr descr="MCj04348360000[1]" id="556" name="Google Shape;556;p89"/>
          <p:cNvPicPr preferRelativeResize="0"/>
          <p:nvPr/>
        </p:nvPicPr>
        <p:blipFill rotWithShape="1">
          <a:blip r:embed="rId3">
            <a:alphaModFix/>
          </a:blip>
          <a:srcRect b="0" l="0" r="0" t="0"/>
          <a:stretch/>
        </p:blipFill>
        <p:spPr>
          <a:xfrm>
            <a:off x="3167063" y="756047"/>
            <a:ext cx="351235" cy="351234"/>
          </a:xfrm>
          <a:prstGeom prst="rect">
            <a:avLst/>
          </a:prstGeom>
          <a:noFill/>
          <a:ln>
            <a:noFill/>
          </a:ln>
        </p:spPr>
      </p:pic>
      <p:pic>
        <p:nvPicPr>
          <p:cNvPr descr="MCj04348360000[1]" id="557" name="Google Shape;557;p89"/>
          <p:cNvPicPr preferRelativeResize="0"/>
          <p:nvPr/>
        </p:nvPicPr>
        <p:blipFill rotWithShape="1">
          <a:blip r:embed="rId3">
            <a:alphaModFix/>
          </a:blip>
          <a:srcRect b="0" l="0" r="0" t="0"/>
          <a:stretch/>
        </p:blipFill>
        <p:spPr>
          <a:xfrm>
            <a:off x="3545682" y="897732"/>
            <a:ext cx="351235" cy="351235"/>
          </a:xfrm>
          <a:prstGeom prst="rect">
            <a:avLst/>
          </a:prstGeom>
          <a:noFill/>
          <a:ln>
            <a:noFill/>
          </a:ln>
        </p:spPr>
      </p:pic>
      <p:pic>
        <p:nvPicPr>
          <p:cNvPr descr="MCj04348360000[1]" id="558" name="Google Shape;558;p89"/>
          <p:cNvPicPr preferRelativeResize="0"/>
          <p:nvPr/>
        </p:nvPicPr>
        <p:blipFill rotWithShape="1">
          <a:blip r:embed="rId3">
            <a:alphaModFix/>
          </a:blip>
          <a:srcRect b="0" l="0" r="0" t="0"/>
          <a:stretch/>
        </p:blipFill>
        <p:spPr>
          <a:xfrm>
            <a:off x="3923110" y="756047"/>
            <a:ext cx="351234" cy="351234"/>
          </a:xfrm>
          <a:prstGeom prst="rect">
            <a:avLst/>
          </a:prstGeom>
          <a:noFill/>
          <a:ln>
            <a:noFill/>
          </a:ln>
        </p:spPr>
      </p:pic>
      <p:pic>
        <p:nvPicPr>
          <p:cNvPr descr="MCj04348360000[1]" id="559" name="Google Shape;559;p89"/>
          <p:cNvPicPr preferRelativeResize="0"/>
          <p:nvPr/>
        </p:nvPicPr>
        <p:blipFill rotWithShape="1">
          <a:blip r:embed="rId3">
            <a:alphaModFix/>
          </a:blip>
          <a:srcRect b="0" l="0" r="0" t="0"/>
          <a:stretch/>
        </p:blipFill>
        <p:spPr>
          <a:xfrm>
            <a:off x="4086226" y="951310"/>
            <a:ext cx="351235" cy="351234"/>
          </a:xfrm>
          <a:prstGeom prst="rect">
            <a:avLst/>
          </a:prstGeom>
          <a:noFill/>
          <a:ln>
            <a:noFill/>
          </a:ln>
        </p:spPr>
      </p:pic>
      <p:pic>
        <p:nvPicPr>
          <p:cNvPr descr="MCj04348360000[1]" id="560" name="Google Shape;560;p89"/>
          <p:cNvPicPr preferRelativeResize="0"/>
          <p:nvPr/>
        </p:nvPicPr>
        <p:blipFill rotWithShape="1">
          <a:blip r:embed="rId3">
            <a:alphaModFix/>
          </a:blip>
          <a:srcRect b="0" l="0" r="0" t="0"/>
          <a:stretch/>
        </p:blipFill>
        <p:spPr>
          <a:xfrm>
            <a:off x="4463654" y="809626"/>
            <a:ext cx="351234" cy="351235"/>
          </a:xfrm>
          <a:prstGeom prst="rect">
            <a:avLst/>
          </a:prstGeom>
          <a:noFill/>
          <a:ln>
            <a:noFill/>
          </a:ln>
        </p:spPr>
      </p:pic>
      <p:pic>
        <p:nvPicPr>
          <p:cNvPr descr="MCj04348360000[1]" id="561" name="Google Shape;561;p89"/>
          <p:cNvPicPr preferRelativeResize="0"/>
          <p:nvPr/>
        </p:nvPicPr>
        <p:blipFill rotWithShape="1">
          <a:blip r:embed="rId3">
            <a:alphaModFix/>
          </a:blip>
          <a:srcRect b="0" l="0" r="0" t="0"/>
          <a:stretch/>
        </p:blipFill>
        <p:spPr>
          <a:xfrm>
            <a:off x="4842272" y="951310"/>
            <a:ext cx="351234" cy="351234"/>
          </a:xfrm>
          <a:prstGeom prst="rect">
            <a:avLst/>
          </a:prstGeom>
          <a:noFill/>
          <a:ln>
            <a:noFill/>
          </a:ln>
        </p:spPr>
      </p:pic>
      <p:pic>
        <p:nvPicPr>
          <p:cNvPr descr="MCj04348360000[1]" id="562" name="Google Shape;562;p89"/>
          <p:cNvPicPr preferRelativeResize="0"/>
          <p:nvPr/>
        </p:nvPicPr>
        <p:blipFill rotWithShape="1">
          <a:blip r:embed="rId3">
            <a:alphaModFix/>
          </a:blip>
          <a:srcRect b="0" l="0" r="0" t="0"/>
          <a:stretch/>
        </p:blipFill>
        <p:spPr>
          <a:xfrm>
            <a:off x="5112544" y="897732"/>
            <a:ext cx="351235" cy="351235"/>
          </a:xfrm>
          <a:prstGeom prst="rect">
            <a:avLst/>
          </a:prstGeom>
          <a:noFill/>
          <a:ln>
            <a:noFill/>
          </a:ln>
        </p:spPr>
      </p:pic>
      <p:pic>
        <p:nvPicPr>
          <p:cNvPr descr="MCj04348360000[1]" id="563" name="Google Shape;563;p89"/>
          <p:cNvPicPr preferRelativeResize="0"/>
          <p:nvPr/>
        </p:nvPicPr>
        <p:blipFill rotWithShape="1">
          <a:blip r:embed="rId3">
            <a:alphaModFix/>
          </a:blip>
          <a:srcRect b="0" l="0" r="0" t="0"/>
          <a:stretch/>
        </p:blipFill>
        <p:spPr>
          <a:xfrm>
            <a:off x="5651897" y="897732"/>
            <a:ext cx="351234" cy="351235"/>
          </a:xfrm>
          <a:prstGeom prst="rect">
            <a:avLst/>
          </a:prstGeom>
          <a:noFill/>
          <a:ln>
            <a:noFill/>
          </a:ln>
        </p:spPr>
      </p:pic>
      <p:pic>
        <p:nvPicPr>
          <p:cNvPr descr="MCj04348360000[1]" id="564" name="Google Shape;564;p89"/>
          <p:cNvPicPr preferRelativeResize="0"/>
          <p:nvPr/>
        </p:nvPicPr>
        <p:blipFill rotWithShape="1">
          <a:blip r:embed="rId3">
            <a:alphaModFix/>
          </a:blip>
          <a:srcRect b="0" l="0" r="0" t="0"/>
          <a:stretch/>
        </p:blipFill>
        <p:spPr>
          <a:xfrm>
            <a:off x="6029326" y="756047"/>
            <a:ext cx="351235" cy="351234"/>
          </a:xfrm>
          <a:prstGeom prst="rect">
            <a:avLst/>
          </a:prstGeom>
          <a:noFill/>
          <a:ln>
            <a:noFill/>
          </a:ln>
        </p:spPr>
      </p:pic>
      <p:pic>
        <p:nvPicPr>
          <p:cNvPr descr="MCj04348360000[1]" id="565" name="Google Shape;565;p89"/>
          <p:cNvPicPr preferRelativeResize="0"/>
          <p:nvPr/>
        </p:nvPicPr>
        <p:blipFill rotWithShape="1">
          <a:blip r:embed="rId3">
            <a:alphaModFix/>
          </a:blip>
          <a:srcRect b="0" l="0" r="0" t="0"/>
          <a:stretch/>
        </p:blipFill>
        <p:spPr>
          <a:xfrm>
            <a:off x="6407944" y="897732"/>
            <a:ext cx="351235" cy="351235"/>
          </a:xfrm>
          <a:prstGeom prst="rect">
            <a:avLst/>
          </a:prstGeom>
          <a:noFill/>
          <a:ln>
            <a:noFill/>
          </a:ln>
        </p:spPr>
      </p:pic>
      <p:pic>
        <p:nvPicPr>
          <p:cNvPr descr="MCj04348360000[1]" id="566" name="Google Shape;566;p89"/>
          <p:cNvPicPr preferRelativeResize="0"/>
          <p:nvPr/>
        </p:nvPicPr>
        <p:blipFill rotWithShape="1">
          <a:blip r:embed="rId3">
            <a:alphaModFix/>
          </a:blip>
          <a:srcRect b="0" l="0" r="0" t="0"/>
          <a:stretch/>
        </p:blipFill>
        <p:spPr>
          <a:xfrm>
            <a:off x="7434263" y="573882"/>
            <a:ext cx="351235" cy="351235"/>
          </a:xfrm>
          <a:prstGeom prst="rect">
            <a:avLst/>
          </a:prstGeom>
          <a:noFill/>
          <a:ln>
            <a:noFill/>
          </a:ln>
        </p:spPr>
      </p:pic>
      <p:pic>
        <p:nvPicPr>
          <p:cNvPr descr="MCj04348360000[1]" id="567" name="Google Shape;567;p89"/>
          <p:cNvPicPr preferRelativeResize="0"/>
          <p:nvPr/>
        </p:nvPicPr>
        <p:blipFill rotWithShape="1">
          <a:blip r:embed="rId3">
            <a:alphaModFix/>
          </a:blip>
          <a:srcRect b="0" l="0" r="0" t="0"/>
          <a:stretch/>
        </p:blipFill>
        <p:spPr>
          <a:xfrm>
            <a:off x="2897982" y="4462463"/>
            <a:ext cx="351235" cy="351235"/>
          </a:xfrm>
          <a:prstGeom prst="rect">
            <a:avLst/>
          </a:prstGeom>
          <a:noFill/>
          <a:ln>
            <a:noFill/>
          </a:ln>
        </p:spPr>
      </p:pic>
      <p:pic>
        <p:nvPicPr>
          <p:cNvPr descr="MCj04348360000[1]" id="568" name="Google Shape;568;p89"/>
          <p:cNvPicPr preferRelativeResize="0"/>
          <p:nvPr/>
        </p:nvPicPr>
        <p:blipFill rotWithShape="1">
          <a:blip r:embed="rId3">
            <a:alphaModFix/>
          </a:blip>
          <a:srcRect b="0" l="0" r="0" t="0"/>
          <a:stretch/>
        </p:blipFill>
        <p:spPr>
          <a:xfrm>
            <a:off x="3437335" y="4407695"/>
            <a:ext cx="351234" cy="351235"/>
          </a:xfrm>
          <a:prstGeom prst="rect">
            <a:avLst/>
          </a:prstGeom>
          <a:noFill/>
          <a:ln>
            <a:noFill/>
          </a:ln>
        </p:spPr>
      </p:pic>
      <p:pic>
        <p:nvPicPr>
          <p:cNvPr descr="MCj04348360000[1]" id="569" name="Google Shape;569;p89"/>
          <p:cNvPicPr preferRelativeResize="0"/>
          <p:nvPr/>
        </p:nvPicPr>
        <p:blipFill rotWithShape="1">
          <a:blip r:embed="rId3">
            <a:alphaModFix/>
          </a:blip>
          <a:srcRect b="0" l="0" r="0" t="0"/>
          <a:stretch/>
        </p:blipFill>
        <p:spPr>
          <a:xfrm>
            <a:off x="3654028" y="4462463"/>
            <a:ext cx="351234" cy="351235"/>
          </a:xfrm>
          <a:prstGeom prst="rect">
            <a:avLst/>
          </a:prstGeom>
          <a:noFill/>
          <a:ln>
            <a:noFill/>
          </a:ln>
        </p:spPr>
      </p:pic>
      <p:pic>
        <p:nvPicPr>
          <p:cNvPr descr="MCj04348360000[1]" id="570" name="Google Shape;570;p89"/>
          <p:cNvPicPr preferRelativeResize="0"/>
          <p:nvPr/>
        </p:nvPicPr>
        <p:blipFill rotWithShape="1">
          <a:blip r:embed="rId3">
            <a:alphaModFix/>
          </a:blip>
          <a:srcRect b="0" l="0" r="0" t="0"/>
          <a:stretch/>
        </p:blipFill>
        <p:spPr>
          <a:xfrm>
            <a:off x="7649766" y="1221582"/>
            <a:ext cx="351234" cy="351235"/>
          </a:xfrm>
          <a:prstGeom prst="rect">
            <a:avLst/>
          </a:prstGeom>
          <a:noFill/>
          <a:ln>
            <a:noFill/>
          </a:ln>
        </p:spPr>
      </p:pic>
      <p:pic>
        <p:nvPicPr>
          <p:cNvPr descr="MCj04348360000[1]" id="571" name="Google Shape;571;p89"/>
          <p:cNvPicPr preferRelativeResize="0"/>
          <p:nvPr/>
        </p:nvPicPr>
        <p:blipFill rotWithShape="1">
          <a:blip r:embed="rId3">
            <a:alphaModFix/>
          </a:blip>
          <a:srcRect b="0" l="0" r="0" t="0"/>
          <a:stretch/>
        </p:blipFill>
        <p:spPr>
          <a:xfrm>
            <a:off x="4031457" y="4624388"/>
            <a:ext cx="351235" cy="351235"/>
          </a:xfrm>
          <a:prstGeom prst="rect">
            <a:avLst/>
          </a:prstGeom>
          <a:noFill/>
          <a:ln>
            <a:noFill/>
          </a:ln>
        </p:spPr>
      </p:pic>
      <p:pic>
        <p:nvPicPr>
          <p:cNvPr descr="MCj04348360000[1]" id="572" name="Google Shape;572;p89"/>
          <p:cNvPicPr preferRelativeResize="0"/>
          <p:nvPr/>
        </p:nvPicPr>
        <p:blipFill rotWithShape="1">
          <a:blip r:embed="rId3">
            <a:alphaModFix/>
          </a:blip>
          <a:srcRect b="0" l="0" r="0" t="0"/>
          <a:stretch/>
        </p:blipFill>
        <p:spPr>
          <a:xfrm>
            <a:off x="4408885" y="4482704"/>
            <a:ext cx="351234" cy="351234"/>
          </a:xfrm>
          <a:prstGeom prst="rect">
            <a:avLst/>
          </a:prstGeom>
          <a:noFill/>
          <a:ln>
            <a:noFill/>
          </a:ln>
        </p:spPr>
      </p:pic>
      <p:pic>
        <p:nvPicPr>
          <p:cNvPr descr="MCj04348360000[1]" id="573" name="Google Shape;573;p89"/>
          <p:cNvPicPr preferRelativeResize="0"/>
          <p:nvPr/>
        </p:nvPicPr>
        <p:blipFill rotWithShape="1">
          <a:blip r:embed="rId3">
            <a:alphaModFix/>
          </a:blip>
          <a:srcRect b="0" l="0" r="0" t="0"/>
          <a:stretch/>
        </p:blipFill>
        <p:spPr>
          <a:xfrm>
            <a:off x="4787504" y="4624388"/>
            <a:ext cx="351234" cy="351235"/>
          </a:xfrm>
          <a:prstGeom prst="rect">
            <a:avLst/>
          </a:prstGeom>
          <a:noFill/>
          <a:ln>
            <a:noFill/>
          </a:ln>
        </p:spPr>
      </p:pic>
      <p:pic>
        <p:nvPicPr>
          <p:cNvPr descr="MCj04348360000[1]" id="574" name="Google Shape;574;p89"/>
          <p:cNvPicPr preferRelativeResize="0"/>
          <p:nvPr/>
        </p:nvPicPr>
        <p:blipFill rotWithShape="1">
          <a:blip r:embed="rId3">
            <a:alphaModFix/>
          </a:blip>
          <a:srcRect b="0" l="0" r="0" t="0"/>
          <a:stretch/>
        </p:blipFill>
        <p:spPr>
          <a:xfrm>
            <a:off x="5164932" y="4482704"/>
            <a:ext cx="351235" cy="351234"/>
          </a:xfrm>
          <a:prstGeom prst="rect">
            <a:avLst/>
          </a:prstGeom>
          <a:noFill/>
          <a:ln>
            <a:noFill/>
          </a:ln>
        </p:spPr>
      </p:pic>
      <p:pic>
        <p:nvPicPr>
          <p:cNvPr descr="MCj04348360000[1]" id="575" name="Google Shape;575;p89"/>
          <p:cNvPicPr preferRelativeResize="0"/>
          <p:nvPr/>
        </p:nvPicPr>
        <p:blipFill rotWithShape="1">
          <a:blip r:embed="rId3">
            <a:alphaModFix/>
          </a:blip>
          <a:srcRect b="0" l="0" r="0" t="0"/>
          <a:stretch/>
        </p:blipFill>
        <p:spPr>
          <a:xfrm>
            <a:off x="4680347" y="4354116"/>
            <a:ext cx="351234" cy="351234"/>
          </a:xfrm>
          <a:prstGeom prst="rect">
            <a:avLst/>
          </a:prstGeom>
          <a:noFill/>
          <a:ln>
            <a:noFill/>
          </a:ln>
        </p:spPr>
      </p:pic>
      <p:pic>
        <p:nvPicPr>
          <p:cNvPr descr="MCj04348360000[1]" id="576" name="Google Shape;576;p89"/>
          <p:cNvPicPr preferRelativeResize="0"/>
          <p:nvPr/>
        </p:nvPicPr>
        <p:blipFill rotWithShape="1">
          <a:blip r:embed="rId3">
            <a:alphaModFix/>
          </a:blip>
          <a:srcRect b="0" l="0" r="0" t="0"/>
          <a:stretch/>
        </p:blipFill>
        <p:spPr>
          <a:xfrm>
            <a:off x="5004197" y="4407695"/>
            <a:ext cx="351234" cy="351235"/>
          </a:xfrm>
          <a:prstGeom prst="rect">
            <a:avLst/>
          </a:prstGeom>
          <a:noFill/>
          <a:ln>
            <a:noFill/>
          </a:ln>
        </p:spPr>
      </p:pic>
      <p:pic>
        <p:nvPicPr>
          <p:cNvPr descr="MCj04348360000[1]" id="577" name="Google Shape;577;p89"/>
          <p:cNvPicPr preferRelativeResize="0"/>
          <p:nvPr/>
        </p:nvPicPr>
        <p:blipFill rotWithShape="1">
          <a:blip r:embed="rId3">
            <a:alphaModFix/>
          </a:blip>
          <a:srcRect b="0" l="0" r="0" t="0"/>
          <a:stretch/>
        </p:blipFill>
        <p:spPr>
          <a:xfrm>
            <a:off x="5436394" y="4354116"/>
            <a:ext cx="351235" cy="351234"/>
          </a:xfrm>
          <a:prstGeom prst="rect">
            <a:avLst/>
          </a:prstGeom>
          <a:noFill/>
          <a:ln>
            <a:noFill/>
          </a:ln>
        </p:spPr>
      </p:pic>
      <p:pic>
        <p:nvPicPr>
          <p:cNvPr descr="MCj04348360000[1]" id="578" name="Google Shape;578;p89"/>
          <p:cNvPicPr preferRelativeResize="0"/>
          <p:nvPr/>
        </p:nvPicPr>
        <p:blipFill rotWithShape="1">
          <a:blip r:embed="rId3">
            <a:alphaModFix/>
          </a:blip>
          <a:srcRect b="0" l="0" r="0" t="0"/>
          <a:stretch/>
        </p:blipFill>
        <p:spPr>
          <a:xfrm>
            <a:off x="7163991" y="3489722"/>
            <a:ext cx="351234" cy="351234"/>
          </a:xfrm>
          <a:prstGeom prst="rect">
            <a:avLst/>
          </a:prstGeom>
          <a:noFill/>
          <a:ln>
            <a:noFill/>
          </a:ln>
        </p:spPr>
      </p:pic>
      <p:pic>
        <p:nvPicPr>
          <p:cNvPr descr="MCj04348360000[1]" id="579" name="Google Shape;579;p89"/>
          <p:cNvPicPr preferRelativeResize="0"/>
          <p:nvPr/>
        </p:nvPicPr>
        <p:blipFill rotWithShape="1">
          <a:blip r:embed="rId3">
            <a:alphaModFix/>
          </a:blip>
          <a:srcRect b="0" l="0" r="0" t="0"/>
          <a:stretch/>
        </p:blipFill>
        <p:spPr>
          <a:xfrm>
            <a:off x="3221832" y="4462463"/>
            <a:ext cx="351235" cy="351235"/>
          </a:xfrm>
          <a:prstGeom prst="rect">
            <a:avLst/>
          </a:prstGeom>
          <a:noFill/>
          <a:ln>
            <a:noFill/>
          </a:ln>
        </p:spPr>
      </p:pic>
      <p:pic>
        <p:nvPicPr>
          <p:cNvPr descr="MCj04348360000[1]" id="580" name="Google Shape;580;p89"/>
          <p:cNvPicPr preferRelativeResize="0"/>
          <p:nvPr/>
        </p:nvPicPr>
        <p:blipFill rotWithShape="1">
          <a:blip r:embed="rId3">
            <a:alphaModFix/>
          </a:blip>
          <a:srcRect b="0" l="0" r="0" t="0"/>
          <a:stretch/>
        </p:blipFill>
        <p:spPr>
          <a:xfrm>
            <a:off x="1143001" y="1329929"/>
            <a:ext cx="351235" cy="351234"/>
          </a:xfrm>
          <a:prstGeom prst="rect">
            <a:avLst/>
          </a:prstGeom>
          <a:noFill/>
          <a:ln>
            <a:noFill/>
          </a:ln>
        </p:spPr>
      </p:pic>
      <p:pic>
        <p:nvPicPr>
          <p:cNvPr descr="MCj04348360000[1]" id="581" name="Google Shape;581;p89"/>
          <p:cNvPicPr preferRelativeResize="0"/>
          <p:nvPr/>
        </p:nvPicPr>
        <p:blipFill rotWithShape="1">
          <a:blip r:embed="rId3">
            <a:alphaModFix/>
          </a:blip>
          <a:srcRect b="0" l="0" r="0" t="0"/>
          <a:stretch/>
        </p:blipFill>
        <p:spPr>
          <a:xfrm>
            <a:off x="1385888" y="2356247"/>
            <a:ext cx="351235" cy="351234"/>
          </a:xfrm>
          <a:prstGeom prst="rect">
            <a:avLst/>
          </a:prstGeom>
          <a:noFill/>
          <a:ln>
            <a:noFill/>
          </a:ln>
        </p:spPr>
      </p:pic>
      <p:pic>
        <p:nvPicPr>
          <p:cNvPr descr="MCj04348360000[1]" id="582" name="Google Shape;582;p89"/>
          <p:cNvPicPr preferRelativeResize="0"/>
          <p:nvPr/>
        </p:nvPicPr>
        <p:blipFill rotWithShape="1">
          <a:blip r:embed="rId3">
            <a:alphaModFix/>
          </a:blip>
          <a:srcRect b="0" l="0" r="0" t="0"/>
          <a:stretch/>
        </p:blipFill>
        <p:spPr>
          <a:xfrm>
            <a:off x="1143001" y="1600201"/>
            <a:ext cx="351235" cy="351235"/>
          </a:xfrm>
          <a:prstGeom prst="rect">
            <a:avLst/>
          </a:prstGeom>
          <a:noFill/>
          <a:ln>
            <a:noFill/>
          </a:ln>
        </p:spPr>
      </p:pic>
      <p:pic>
        <p:nvPicPr>
          <p:cNvPr descr="MCj04348360000[1]" id="583" name="Google Shape;583;p89"/>
          <p:cNvPicPr preferRelativeResize="0"/>
          <p:nvPr/>
        </p:nvPicPr>
        <p:blipFill rotWithShape="1">
          <a:blip r:embed="rId3">
            <a:alphaModFix/>
          </a:blip>
          <a:srcRect b="0" l="0" r="0" t="0"/>
          <a:stretch/>
        </p:blipFill>
        <p:spPr>
          <a:xfrm>
            <a:off x="6138863" y="4279107"/>
            <a:ext cx="351235" cy="351235"/>
          </a:xfrm>
          <a:prstGeom prst="rect">
            <a:avLst/>
          </a:prstGeom>
          <a:noFill/>
          <a:ln>
            <a:noFill/>
          </a:ln>
        </p:spPr>
      </p:pic>
      <p:pic>
        <p:nvPicPr>
          <p:cNvPr descr="MCj04348360000[1]" id="584" name="Google Shape;584;p89"/>
          <p:cNvPicPr preferRelativeResize="0"/>
          <p:nvPr/>
        </p:nvPicPr>
        <p:blipFill rotWithShape="1">
          <a:blip r:embed="rId3">
            <a:alphaModFix/>
          </a:blip>
          <a:srcRect b="0" l="0" r="0" t="0"/>
          <a:stretch/>
        </p:blipFill>
        <p:spPr>
          <a:xfrm>
            <a:off x="6516291" y="4137422"/>
            <a:ext cx="351234" cy="351234"/>
          </a:xfrm>
          <a:prstGeom prst="rect">
            <a:avLst/>
          </a:prstGeom>
          <a:noFill/>
          <a:ln>
            <a:noFill/>
          </a:ln>
        </p:spPr>
      </p:pic>
      <p:pic>
        <p:nvPicPr>
          <p:cNvPr descr="MCj04348360000[1]" id="585" name="Google Shape;585;p89"/>
          <p:cNvPicPr preferRelativeResize="0"/>
          <p:nvPr/>
        </p:nvPicPr>
        <p:blipFill rotWithShape="1">
          <a:blip r:embed="rId3">
            <a:alphaModFix/>
          </a:blip>
          <a:srcRect b="0" l="0" r="0" t="0"/>
          <a:stretch/>
        </p:blipFill>
        <p:spPr>
          <a:xfrm>
            <a:off x="6894910" y="4279107"/>
            <a:ext cx="351234" cy="351235"/>
          </a:xfrm>
          <a:prstGeom prst="rect">
            <a:avLst/>
          </a:prstGeom>
          <a:noFill/>
          <a:ln>
            <a:noFill/>
          </a:ln>
        </p:spPr>
      </p:pic>
      <p:pic>
        <p:nvPicPr>
          <p:cNvPr descr="MCj04348360000[1]" id="586" name="Google Shape;586;p89"/>
          <p:cNvPicPr preferRelativeResize="0"/>
          <p:nvPr/>
        </p:nvPicPr>
        <p:blipFill rotWithShape="1">
          <a:blip r:embed="rId3">
            <a:alphaModFix/>
          </a:blip>
          <a:srcRect b="0" l="0" r="0" t="0"/>
          <a:stretch/>
        </p:blipFill>
        <p:spPr>
          <a:xfrm>
            <a:off x="7272338" y="4137422"/>
            <a:ext cx="351235" cy="351234"/>
          </a:xfrm>
          <a:prstGeom prst="rect">
            <a:avLst/>
          </a:prstGeom>
          <a:noFill/>
          <a:ln>
            <a:noFill/>
          </a:ln>
        </p:spPr>
      </p:pic>
      <p:pic>
        <p:nvPicPr>
          <p:cNvPr descr="MCj04348360000[1]" id="587" name="Google Shape;587;p89"/>
          <p:cNvPicPr preferRelativeResize="0"/>
          <p:nvPr/>
        </p:nvPicPr>
        <p:blipFill rotWithShape="1">
          <a:blip r:embed="rId3">
            <a:alphaModFix/>
          </a:blip>
          <a:srcRect b="0" l="0" r="0" t="0"/>
          <a:stretch/>
        </p:blipFill>
        <p:spPr>
          <a:xfrm>
            <a:off x="6084094" y="4792266"/>
            <a:ext cx="351235" cy="351234"/>
          </a:xfrm>
          <a:prstGeom prst="rect">
            <a:avLst/>
          </a:prstGeom>
          <a:noFill/>
          <a:ln>
            <a:noFill/>
          </a:ln>
        </p:spPr>
      </p:pic>
      <p:pic>
        <p:nvPicPr>
          <p:cNvPr descr="MCj04348360000[1]" id="588" name="Google Shape;588;p89"/>
          <p:cNvPicPr preferRelativeResize="0"/>
          <p:nvPr/>
        </p:nvPicPr>
        <p:blipFill rotWithShape="1">
          <a:blip r:embed="rId3">
            <a:alphaModFix/>
          </a:blip>
          <a:srcRect b="0" l="0" r="0" t="0"/>
          <a:stretch/>
        </p:blipFill>
        <p:spPr>
          <a:xfrm>
            <a:off x="6461522" y="4650582"/>
            <a:ext cx="351234" cy="351235"/>
          </a:xfrm>
          <a:prstGeom prst="rect">
            <a:avLst/>
          </a:prstGeom>
          <a:noFill/>
          <a:ln>
            <a:noFill/>
          </a:ln>
        </p:spPr>
      </p:pic>
      <p:pic>
        <p:nvPicPr>
          <p:cNvPr descr="MCj04348360000[1]" id="589" name="Google Shape;589;p89"/>
          <p:cNvPicPr preferRelativeResize="0"/>
          <p:nvPr/>
        </p:nvPicPr>
        <p:blipFill rotWithShape="1">
          <a:blip r:embed="rId3">
            <a:alphaModFix/>
          </a:blip>
          <a:srcRect b="0" l="0" r="0" t="0"/>
          <a:stretch/>
        </p:blipFill>
        <p:spPr>
          <a:xfrm>
            <a:off x="6840141" y="4792266"/>
            <a:ext cx="351234" cy="351234"/>
          </a:xfrm>
          <a:prstGeom prst="rect">
            <a:avLst/>
          </a:prstGeom>
          <a:noFill/>
          <a:ln>
            <a:noFill/>
          </a:ln>
        </p:spPr>
      </p:pic>
      <p:pic>
        <p:nvPicPr>
          <p:cNvPr descr="MCj04348360000[1]" id="590" name="Google Shape;590;p89"/>
          <p:cNvPicPr preferRelativeResize="0"/>
          <p:nvPr/>
        </p:nvPicPr>
        <p:blipFill rotWithShape="1">
          <a:blip r:embed="rId3">
            <a:alphaModFix/>
          </a:blip>
          <a:srcRect b="0" l="0" r="0" t="0"/>
          <a:stretch/>
        </p:blipFill>
        <p:spPr>
          <a:xfrm>
            <a:off x="7217569" y="4650582"/>
            <a:ext cx="351235" cy="351235"/>
          </a:xfrm>
          <a:prstGeom prst="rect">
            <a:avLst/>
          </a:prstGeom>
          <a:noFill/>
          <a:ln>
            <a:noFill/>
          </a:ln>
        </p:spPr>
      </p:pic>
      <p:pic>
        <p:nvPicPr>
          <p:cNvPr descr="MCj04348360000[1]" id="591" name="Google Shape;591;p89"/>
          <p:cNvPicPr preferRelativeResize="0"/>
          <p:nvPr/>
        </p:nvPicPr>
        <p:blipFill rotWithShape="1">
          <a:blip r:embed="rId3">
            <a:alphaModFix/>
          </a:blip>
          <a:srcRect b="0" l="0" r="0" t="0"/>
          <a:stretch/>
        </p:blipFill>
        <p:spPr>
          <a:xfrm>
            <a:off x="1547813" y="303610"/>
            <a:ext cx="351235" cy="351234"/>
          </a:xfrm>
          <a:prstGeom prst="rect">
            <a:avLst/>
          </a:prstGeom>
          <a:noFill/>
          <a:ln>
            <a:noFill/>
          </a:ln>
        </p:spPr>
      </p:pic>
      <p:pic>
        <p:nvPicPr>
          <p:cNvPr descr="MCj04348360000[1]" id="592" name="Google Shape;592;p89"/>
          <p:cNvPicPr preferRelativeResize="0"/>
          <p:nvPr/>
        </p:nvPicPr>
        <p:blipFill rotWithShape="1">
          <a:blip r:embed="rId3">
            <a:alphaModFix/>
          </a:blip>
          <a:srcRect b="0" l="0" r="0" t="0"/>
          <a:stretch/>
        </p:blipFill>
        <p:spPr>
          <a:xfrm>
            <a:off x="1925241" y="161926"/>
            <a:ext cx="351234" cy="351235"/>
          </a:xfrm>
          <a:prstGeom prst="rect">
            <a:avLst/>
          </a:prstGeom>
          <a:noFill/>
          <a:ln>
            <a:noFill/>
          </a:ln>
        </p:spPr>
      </p:pic>
      <p:pic>
        <p:nvPicPr>
          <p:cNvPr descr="MCj04348360000[1]" id="593" name="Google Shape;593;p89"/>
          <p:cNvPicPr preferRelativeResize="0"/>
          <p:nvPr/>
        </p:nvPicPr>
        <p:blipFill rotWithShape="1">
          <a:blip r:embed="rId3">
            <a:alphaModFix/>
          </a:blip>
          <a:srcRect b="0" l="0" r="0" t="0"/>
          <a:stretch/>
        </p:blipFill>
        <p:spPr>
          <a:xfrm>
            <a:off x="7487841" y="844154"/>
            <a:ext cx="351234" cy="351234"/>
          </a:xfrm>
          <a:prstGeom prst="rect">
            <a:avLst/>
          </a:prstGeom>
          <a:noFill/>
          <a:ln>
            <a:noFill/>
          </a:ln>
        </p:spPr>
      </p:pic>
      <p:pic>
        <p:nvPicPr>
          <p:cNvPr descr="MCj04348360000[1]" id="594" name="Google Shape;594;p89"/>
          <p:cNvPicPr preferRelativeResize="0"/>
          <p:nvPr/>
        </p:nvPicPr>
        <p:blipFill rotWithShape="1">
          <a:blip r:embed="rId3">
            <a:alphaModFix/>
          </a:blip>
          <a:srcRect b="0" l="0" r="0" t="0"/>
          <a:stretch/>
        </p:blipFill>
        <p:spPr>
          <a:xfrm>
            <a:off x="2681288" y="161926"/>
            <a:ext cx="351235" cy="351235"/>
          </a:xfrm>
          <a:prstGeom prst="rect">
            <a:avLst/>
          </a:prstGeom>
          <a:noFill/>
          <a:ln>
            <a:noFill/>
          </a:ln>
        </p:spPr>
      </p:pic>
      <p:pic>
        <p:nvPicPr>
          <p:cNvPr descr="MCj04348360000[1]" id="595" name="Google Shape;595;p89"/>
          <p:cNvPicPr preferRelativeResize="0"/>
          <p:nvPr/>
        </p:nvPicPr>
        <p:blipFill rotWithShape="1">
          <a:blip r:embed="rId3">
            <a:alphaModFix/>
          </a:blip>
          <a:srcRect b="0" l="0" r="0" t="0"/>
          <a:stretch/>
        </p:blipFill>
        <p:spPr>
          <a:xfrm>
            <a:off x="7380685" y="303610"/>
            <a:ext cx="351234" cy="351234"/>
          </a:xfrm>
          <a:prstGeom prst="rect">
            <a:avLst/>
          </a:prstGeom>
          <a:noFill/>
          <a:ln>
            <a:noFill/>
          </a:ln>
        </p:spPr>
      </p:pic>
      <p:pic>
        <p:nvPicPr>
          <p:cNvPr descr="MCj04348360000[1]" id="596" name="Google Shape;596;p89"/>
          <p:cNvPicPr preferRelativeResize="0"/>
          <p:nvPr/>
        </p:nvPicPr>
        <p:blipFill rotWithShape="1">
          <a:blip r:embed="rId3">
            <a:alphaModFix/>
          </a:blip>
          <a:srcRect b="0" l="0" r="0" t="0"/>
          <a:stretch/>
        </p:blipFill>
        <p:spPr>
          <a:xfrm>
            <a:off x="4301729" y="4792266"/>
            <a:ext cx="351234" cy="351234"/>
          </a:xfrm>
          <a:prstGeom prst="rect">
            <a:avLst/>
          </a:prstGeom>
          <a:noFill/>
          <a:ln>
            <a:noFill/>
          </a:ln>
        </p:spPr>
      </p:pic>
      <p:pic>
        <p:nvPicPr>
          <p:cNvPr descr="MCj04348360000[1]" id="597" name="Google Shape;597;p89"/>
          <p:cNvPicPr preferRelativeResize="0"/>
          <p:nvPr/>
        </p:nvPicPr>
        <p:blipFill rotWithShape="1">
          <a:blip r:embed="rId3">
            <a:alphaModFix/>
          </a:blip>
          <a:srcRect b="0" l="0" r="0" t="0"/>
          <a:stretch/>
        </p:blipFill>
        <p:spPr>
          <a:xfrm>
            <a:off x="5057776" y="1"/>
            <a:ext cx="351235" cy="351235"/>
          </a:xfrm>
          <a:prstGeom prst="rect">
            <a:avLst/>
          </a:prstGeom>
          <a:noFill/>
          <a:ln>
            <a:noFill/>
          </a:ln>
        </p:spPr>
      </p:pic>
      <p:pic>
        <p:nvPicPr>
          <p:cNvPr descr="MCj04348360000[1]" id="598" name="Google Shape;598;p89"/>
          <p:cNvPicPr preferRelativeResize="0"/>
          <p:nvPr/>
        </p:nvPicPr>
        <p:blipFill rotWithShape="1">
          <a:blip r:embed="rId3">
            <a:alphaModFix/>
          </a:blip>
          <a:srcRect b="0" l="0" r="0" t="0"/>
          <a:stretch/>
        </p:blipFill>
        <p:spPr>
          <a:xfrm>
            <a:off x="3815954" y="1"/>
            <a:ext cx="351234" cy="351235"/>
          </a:xfrm>
          <a:prstGeom prst="rect">
            <a:avLst/>
          </a:prstGeom>
          <a:noFill/>
          <a:ln>
            <a:noFill/>
          </a:ln>
        </p:spPr>
      </p:pic>
      <p:pic>
        <p:nvPicPr>
          <p:cNvPr descr="MCj04348360000[1]" id="599" name="Google Shape;599;p89"/>
          <p:cNvPicPr preferRelativeResize="0"/>
          <p:nvPr/>
        </p:nvPicPr>
        <p:blipFill rotWithShape="1">
          <a:blip r:embed="rId3">
            <a:alphaModFix/>
          </a:blip>
          <a:srcRect b="0" l="0" r="0" t="0"/>
          <a:stretch/>
        </p:blipFill>
        <p:spPr>
          <a:xfrm>
            <a:off x="1331120" y="519113"/>
            <a:ext cx="351235" cy="351235"/>
          </a:xfrm>
          <a:prstGeom prst="rect">
            <a:avLst/>
          </a:prstGeom>
          <a:noFill/>
          <a:ln>
            <a:noFill/>
          </a:ln>
        </p:spPr>
      </p:pic>
      <p:pic>
        <p:nvPicPr>
          <p:cNvPr descr="MCj04348360000[1]" id="600" name="Google Shape;600;p89"/>
          <p:cNvPicPr preferRelativeResize="0"/>
          <p:nvPr/>
        </p:nvPicPr>
        <p:blipFill rotWithShape="1">
          <a:blip r:embed="rId3">
            <a:alphaModFix/>
          </a:blip>
          <a:srcRect b="0" l="0" r="0" t="0"/>
          <a:stretch/>
        </p:blipFill>
        <p:spPr>
          <a:xfrm>
            <a:off x="5706666" y="4569620"/>
            <a:ext cx="351234" cy="351235"/>
          </a:xfrm>
          <a:prstGeom prst="rect">
            <a:avLst/>
          </a:prstGeom>
          <a:noFill/>
          <a:ln>
            <a:noFill/>
          </a:ln>
        </p:spPr>
      </p:pic>
      <p:pic>
        <p:nvPicPr>
          <p:cNvPr descr="MCj04348360000[1]" id="601" name="Google Shape;601;p89"/>
          <p:cNvPicPr preferRelativeResize="0"/>
          <p:nvPr/>
        </p:nvPicPr>
        <p:blipFill rotWithShape="1">
          <a:blip r:embed="rId3">
            <a:alphaModFix/>
          </a:blip>
          <a:srcRect b="0" l="0" r="0" t="0"/>
          <a:stretch/>
        </p:blipFill>
        <p:spPr>
          <a:xfrm>
            <a:off x="7649766" y="1"/>
            <a:ext cx="351234" cy="351235"/>
          </a:xfrm>
          <a:prstGeom prst="rect">
            <a:avLst/>
          </a:prstGeom>
          <a:noFill/>
          <a:ln>
            <a:noFill/>
          </a:ln>
        </p:spPr>
      </p:pic>
      <p:pic>
        <p:nvPicPr>
          <p:cNvPr descr="MCj04348360000[1]" id="602" name="Google Shape;602;p89"/>
          <p:cNvPicPr preferRelativeResize="0"/>
          <p:nvPr/>
        </p:nvPicPr>
        <p:blipFill rotWithShape="1">
          <a:blip r:embed="rId3">
            <a:alphaModFix/>
          </a:blip>
          <a:srcRect b="0" l="0" r="0" t="0"/>
          <a:stretch/>
        </p:blipFill>
        <p:spPr>
          <a:xfrm>
            <a:off x="6192441" y="195263"/>
            <a:ext cx="351234" cy="351235"/>
          </a:xfrm>
          <a:prstGeom prst="rect">
            <a:avLst/>
          </a:prstGeom>
          <a:noFill/>
          <a:ln>
            <a:noFill/>
          </a:ln>
        </p:spPr>
      </p:pic>
      <p:pic>
        <p:nvPicPr>
          <p:cNvPr descr="MCj04348360000[1]" id="603" name="Google Shape;603;p89"/>
          <p:cNvPicPr preferRelativeResize="0"/>
          <p:nvPr/>
        </p:nvPicPr>
        <p:blipFill rotWithShape="1">
          <a:blip r:embed="rId3">
            <a:alphaModFix/>
          </a:blip>
          <a:srcRect b="0" l="0" r="0" t="0"/>
          <a:stretch/>
        </p:blipFill>
        <p:spPr>
          <a:xfrm>
            <a:off x="2033588" y="789385"/>
            <a:ext cx="351235" cy="351234"/>
          </a:xfrm>
          <a:prstGeom prst="rect">
            <a:avLst/>
          </a:prstGeom>
          <a:noFill/>
          <a:ln>
            <a:noFill/>
          </a:ln>
        </p:spPr>
      </p:pic>
      <p:pic>
        <p:nvPicPr>
          <p:cNvPr descr="MCj04348360000[1]" id="604" name="Google Shape;604;p89"/>
          <p:cNvPicPr preferRelativeResize="0"/>
          <p:nvPr/>
        </p:nvPicPr>
        <p:blipFill rotWithShape="1">
          <a:blip r:embed="rId3">
            <a:alphaModFix/>
          </a:blip>
          <a:srcRect b="0" l="0" r="0" t="0"/>
          <a:stretch/>
        </p:blipFill>
        <p:spPr>
          <a:xfrm>
            <a:off x="7380685" y="1"/>
            <a:ext cx="351234" cy="351235"/>
          </a:xfrm>
          <a:prstGeom prst="rect">
            <a:avLst/>
          </a:prstGeom>
          <a:noFill/>
          <a:ln>
            <a:noFill/>
          </a:ln>
        </p:spPr>
      </p:pic>
      <p:pic>
        <p:nvPicPr>
          <p:cNvPr descr="MCj04348360000[1]" id="605" name="Google Shape;605;p89"/>
          <p:cNvPicPr preferRelativeResize="0"/>
          <p:nvPr/>
        </p:nvPicPr>
        <p:blipFill rotWithShape="1">
          <a:blip r:embed="rId3">
            <a:alphaModFix/>
          </a:blip>
          <a:srcRect b="0" l="0" r="0" t="0"/>
          <a:stretch/>
        </p:blipFill>
        <p:spPr>
          <a:xfrm>
            <a:off x="7002066" y="303610"/>
            <a:ext cx="351234" cy="351234"/>
          </a:xfrm>
          <a:prstGeom prst="rect">
            <a:avLst/>
          </a:prstGeom>
          <a:noFill/>
          <a:ln>
            <a:noFill/>
          </a:ln>
        </p:spPr>
      </p:pic>
      <p:pic>
        <p:nvPicPr>
          <p:cNvPr descr="MCj04348360000[1]" id="606" name="Google Shape;606;p89"/>
          <p:cNvPicPr preferRelativeResize="0"/>
          <p:nvPr/>
        </p:nvPicPr>
        <p:blipFill rotWithShape="1">
          <a:blip r:embed="rId3">
            <a:alphaModFix/>
          </a:blip>
          <a:srcRect b="0" l="0" r="0" t="0"/>
          <a:stretch/>
        </p:blipFill>
        <p:spPr>
          <a:xfrm>
            <a:off x="3437335" y="250032"/>
            <a:ext cx="351234" cy="351235"/>
          </a:xfrm>
          <a:prstGeom prst="rect">
            <a:avLst/>
          </a:prstGeom>
          <a:noFill/>
          <a:ln>
            <a:noFill/>
          </a:ln>
        </p:spPr>
      </p:pic>
      <p:pic>
        <p:nvPicPr>
          <p:cNvPr descr="MCj04348360000[1]" id="607" name="Google Shape;607;p89"/>
          <p:cNvPicPr preferRelativeResize="0"/>
          <p:nvPr/>
        </p:nvPicPr>
        <p:blipFill rotWithShape="1">
          <a:blip r:embed="rId3">
            <a:alphaModFix/>
          </a:blip>
          <a:srcRect b="0" l="0" r="0" t="0"/>
          <a:stretch/>
        </p:blipFill>
        <p:spPr>
          <a:xfrm>
            <a:off x="2412207" y="4354116"/>
            <a:ext cx="351235" cy="351234"/>
          </a:xfrm>
          <a:prstGeom prst="rect">
            <a:avLst/>
          </a:prstGeom>
          <a:noFill/>
          <a:ln>
            <a:noFill/>
          </a:ln>
        </p:spPr>
      </p:pic>
      <p:pic>
        <p:nvPicPr>
          <p:cNvPr descr="MCj04348360000[1]" id="608" name="Google Shape;608;p89"/>
          <p:cNvPicPr preferRelativeResize="0"/>
          <p:nvPr/>
        </p:nvPicPr>
        <p:blipFill rotWithShape="1">
          <a:blip r:embed="rId3">
            <a:alphaModFix/>
          </a:blip>
          <a:srcRect b="0" l="0" r="0" t="0"/>
          <a:stretch/>
        </p:blipFill>
        <p:spPr>
          <a:xfrm>
            <a:off x="7163991" y="789385"/>
            <a:ext cx="351234" cy="351234"/>
          </a:xfrm>
          <a:prstGeom prst="rect">
            <a:avLst/>
          </a:prstGeom>
          <a:noFill/>
          <a:ln>
            <a:noFill/>
          </a:ln>
        </p:spPr>
      </p:pic>
      <p:pic>
        <p:nvPicPr>
          <p:cNvPr descr="MCj04348360000[1]" id="609" name="Google Shape;609;p89"/>
          <p:cNvPicPr preferRelativeResize="0"/>
          <p:nvPr/>
        </p:nvPicPr>
        <p:blipFill rotWithShape="1">
          <a:blip r:embed="rId3">
            <a:alphaModFix/>
          </a:blip>
          <a:srcRect b="0" l="0" r="0" t="0"/>
          <a:stretch/>
        </p:blipFill>
        <p:spPr>
          <a:xfrm>
            <a:off x="2951560" y="4677966"/>
            <a:ext cx="351234" cy="351234"/>
          </a:xfrm>
          <a:prstGeom prst="rect">
            <a:avLst/>
          </a:prstGeom>
          <a:noFill/>
          <a:ln>
            <a:noFill/>
          </a:ln>
        </p:spPr>
      </p:pic>
      <p:pic>
        <p:nvPicPr>
          <p:cNvPr descr="MCj04348360000[1]" id="610" name="Google Shape;610;p89"/>
          <p:cNvPicPr preferRelativeResize="0"/>
          <p:nvPr/>
        </p:nvPicPr>
        <p:blipFill rotWithShape="1">
          <a:blip r:embed="rId3">
            <a:alphaModFix/>
          </a:blip>
          <a:srcRect b="0" l="0" r="0" t="0"/>
          <a:stretch/>
        </p:blipFill>
        <p:spPr>
          <a:xfrm>
            <a:off x="3328988" y="809626"/>
            <a:ext cx="351235" cy="351235"/>
          </a:xfrm>
          <a:prstGeom prst="rect">
            <a:avLst/>
          </a:prstGeom>
          <a:noFill/>
          <a:ln>
            <a:noFill/>
          </a:ln>
        </p:spPr>
      </p:pic>
      <p:pic>
        <p:nvPicPr>
          <p:cNvPr descr="MCj04348360000[1]" id="611" name="Google Shape;611;p89"/>
          <p:cNvPicPr preferRelativeResize="0"/>
          <p:nvPr/>
        </p:nvPicPr>
        <p:blipFill rotWithShape="1">
          <a:blip r:embed="rId3">
            <a:alphaModFix/>
          </a:blip>
          <a:srcRect b="0" l="0" r="0" t="0"/>
          <a:stretch/>
        </p:blipFill>
        <p:spPr>
          <a:xfrm>
            <a:off x="1980010" y="4354116"/>
            <a:ext cx="351234" cy="351234"/>
          </a:xfrm>
          <a:prstGeom prst="rect">
            <a:avLst/>
          </a:prstGeom>
          <a:noFill/>
          <a:ln>
            <a:noFill/>
          </a:ln>
        </p:spPr>
      </p:pic>
      <p:pic>
        <p:nvPicPr>
          <p:cNvPr descr="MCj04348360000[1]" id="612" name="Google Shape;612;p89"/>
          <p:cNvPicPr preferRelativeResize="0"/>
          <p:nvPr/>
        </p:nvPicPr>
        <p:blipFill rotWithShape="1">
          <a:blip r:embed="rId3">
            <a:alphaModFix/>
          </a:blip>
          <a:srcRect b="0" l="0" r="0" t="0"/>
          <a:stretch/>
        </p:blipFill>
        <p:spPr>
          <a:xfrm>
            <a:off x="1277541" y="2680097"/>
            <a:ext cx="351234" cy="351234"/>
          </a:xfrm>
          <a:prstGeom prst="rect">
            <a:avLst/>
          </a:prstGeom>
          <a:noFill/>
          <a:ln>
            <a:noFill/>
          </a:ln>
        </p:spPr>
      </p:pic>
      <p:pic>
        <p:nvPicPr>
          <p:cNvPr descr="MCj04348360000[1]" id="613" name="Google Shape;613;p89"/>
          <p:cNvPicPr preferRelativeResize="0"/>
          <p:nvPr/>
        </p:nvPicPr>
        <p:blipFill rotWithShape="1">
          <a:blip r:embed="rId3">
            <a:alphaModFix/>
          </a:blip>
          <a:srcRect b="0" l="0" r="0" t="0"/>
          <a:stretch/>
        </p:blipFill>
        <p:spPr>
          <a:xfrm>
            <a:off x="3330178" y="4792266"/>
            <a:ext cx="351234" cy="351234"/>
          </a:xfrm>
          <a:prstGeom prst="rect">
            <a:avLst/>
          </a:prstGeom>
          <a:noFill/>
          <a:ln>
            <a:noFill/>
          </a:ln>
        </p:spPr>
      </p:pic>
      <p:pic>
        <p:nvPicPr>
          <p:cNvPr descr="MCj04348360000[1]" id="614" name="Google Shape;614;p89"/>
          <p:cNvPicPr preferRelativeResize="0"/>
          <p:nvPr/>
        </p:nvPicPr>
        <p:blipFill rotWithShape="1">
          <a:blip r:embed="rId3">
            <a:alphaModFix/>
          </a:blip>
          <a:srcRect b="0" l="0" r="0" t="0"/>
          <a:stretch/>
        </p:blipFill>
        <p:spPr>
          <a:xfrm>
            <a:off x="1143001" y="2139553"/>
            <a:ext cx="351235" cy="351234"/>
          </a:xfrm>
          <a:prstGeom prst="rect">
            <a:avLst/>
          </a:prstGeom>
          <a:noFill/>
          <a:ln>
            <a:noFill/>
          </a:ln>
        </p:spPr>
      </p:pic>
      <p:pic>
        <p:nvPicPr>
          <p:cNvPr descr="MCj04348360000[1]" id="615" name="Google Shape;615;p89"/>
          <p:cNvPicPr preferRelativeResize="0"/>
          <p:nvPr/>
        </p:nvPicPr>
        <p:blipFill rotWithShape="1">
          <a:blip r:embed="rId3">
            <a:alphaModFix/>
          </a:blip>
          <a:srcRect b="0" l="0" r="0" t="0"/>
          <a:stretch/>
        </p:blipFill>
        <p:spPr>
          <a:xfrm>
            <a:off x="2574132" y="4624388"/>
            <a:ext cx="351235" cy="351235"/>
          </a:xfrm>
          <a:prstGeom prst="rect">
            <a:avLst/>
          </a:prstGeom>
          <a:noFill/>
          <a:ln>
            <a:noFill/>
          </a:ln>
        </p:spPr>
      </p:pic>
      <p:pic>
        <p:nvPicPr>
          <p:cNvPr descr="MCj04348360000[1]" id="616" name="Google Shape;616;p89"/>
          <p:cNvPicPr preferRelativeResize="0"/>
          <p:nvPr/>
        </p:nvPicPr>
        <p:blipFill rotWithShape="1">
          <a:blip r:embed="rId3">
            <a:alphaModFix/>
          </a:blip>
          <a:srcRect b="0" l="0" r="0" t="0"/>
          <a:stretch/>
        </p:blipFill>
        <p:spPr>
          <a:xfrm>
            <a:off x="7487841" y="2139553"/>
            <a:ext cx="351234" cy="351234"/>
          </a:xfrm>
          <a:prstGeom prst="rect">
            <a:avLst/>
          </a:prstGeom>
          <a:noFill/>
          <a:ln>
            <a:noFill/>
          </a:ln>
        </p:spPr>
      </p:pic>
      <p:pic>
        <p:nvPicPr>
          <p:cNvPr descr="MCj04348360000[1]" id="617" name="Google Shape;617;p89"/>
          <p:cNvPicPr preferRelativeResize="0"/>
          <p:nvPr/>
        </p:nvPicPr>
        <p:blipFill rotWithShape="1">
          <a:blip r:embed="rId3">
            <a:alphaModFix/>
          </a:blip>
          <a:srcRect b="0" l="0" r="0" t="0"/>
          <a:stretch/>
        </p:blipFill>
        <p:spPr>
          <a:xfrm>
            <a:off x="3869532" y="4569620"/>
            <a:ext cx="351235" cy="351235"/>
          </a:xfrm>
          <a:prstGeom prst="rect">
            <a:avLst/>
          </a:prstGeom>
          <a:noFill/>
          <a:ln>
            <a:noFill/>
          </a:ln>
        </p:spPr>
      </p:pic>
      <p:pic>
        <p:nvPicPr>
          <p:cNvPr descr="MCj04348360000[1]" id="618" name="Google Shape;618;p89"/>
          <p:cNvPicPr preferRelativeResize="0"/>
          <p:nvPr/>
        </p:nvPicPr>
        <p:blipFill rotWithShape="1">
          <a:blip r:embed="rId3">
            <a:alphaModFix/>
          </a:blip>
          <a:srcRect b="0" l="0" r="0" t="0"/>
          <a:stretch/>
        </p:blipFill>
        <p:spPr>
          <a:xfrm>
            <a:off x="1331120" y="1869282"/>
            <a:ext cx="351235" cy="351235"/>
          </a:xfrm>
          <a:prstGeom prst="rect">
            <a:avLst/>
          </a:prstGeom>
          <a:noFill/>
          <a:ln>
            <a:noFill/>
          </a:ln>
        </p:spPr>
      </p:pic>
      <p:pic>
        <p:nvPicPr>
          <p:cNvPr descr="MCj04348360000[1]" id="619" name="Google Shape;619;p89"/>
          <p:cNvPicPr preferRelativeResize="0"/>
          <p:nvPr/>
        </p:nvPicPr>
        <p:blipFill rotWithShape="1">
          <a:blip r:embed="rId3">
            <a:alphaModFix/>
          </a:blip>
          <a:srcRect b="0" l="0" r="0" t="0"/>
          <a:stretch/>
        </p:blipFill>
        <p:spPr>
          <a:xfrm>
            <a:off x="1277541" y="4624388"/>
            <a:ext cx="351234" cy="351235"/>
          </a:xfrm>
          <a:prstGeom prst="rect">
            <a:avLst/>
          </a:prstGeom>
          <a:noFill/>
          <a:ln>
            <a:noFill/>
          </a:ln>
        </p:spPr>
      </p:pic>
      <p:pic>
        <p:nvPicPr>
          <p:cNvPr descr="MCj04348360000[1]" id="620" name="Google Shape;620;p89"/>
          <p:cNvPicPr preferRelativeResize="0"/>
          <p:nvPr/>
        </p:nvPicPr>
        <p:blipFill rotWithShape="1">
          <a:blip r:embed="rId3">
            <a:alphaModFix/>
          </a:blip>
          <a:srcRect b="0" l="0" r="0" t="0"/>
          <a:stretch/>
        </p:blipFill>
        <p:spPr>
          <a:xfrm>
            <a:off x="1763316" y="4624388"/>
            <a:ext cx="351234" cy="351235"/>
          </a:xfrm>
          <a:prstGeom prst="rect">
            <a:avLst/>
          </a:prstGeom>
          <a:noFill/>
          <a:ln>
            <a:noFill/>
          </a:ln>
        </p:spPr>
      </p:pic>
      <p:pic>
        <p:nvPicPr>
          <p:cNvPr descr="MCj04348360000[1]" id="621" name="Google Shape;621;p89"/>
          <p:cNvPicPr preferRelativeResize="0"/>
          <p:nvPr/>
        </p:nvPicPr>
        <p:blipFill rotWithShape="1">
          <a:blip r:embed="rId3">
            <a:alphaModFix/>
          </a:blip>
          <a:srcRect b="0" l="0" r="0" t="0"/>
          <a:stretch/>
        </p:blipFill>
        <p:spPr>
          <a:xfrm>
            <a:off x="2250282" y="4624388"/>
            <a:ext cx="351235" cy="351235"/>
          </a:xfrm>
          <a:prstGeom prst="rect">
            <a:avLst/>
          </a:prstGeom>
          <a:noFill/>
          <a:ln>
            <a:noFill/>
          </a:ln>
        </p:spPr>
      </p:pic>
      <p:pic>
        <p:nvPicPr>
          <p:cNvPr descr="MCj04348360000[1]" id="622" name="Google Shape;622;p89"/>
          <p:cNvPicPr preferRelativeResize="0"/>
          <p:nvPr/>
        </p:nvPicPr>
        <p:blipFill rotWithShape="1">
          <a:blip r:embed="rId3">
            <a:alphaModFix/>
          </a:blip>
          <a:srcRect b="0" l="0" r="0" t="0"/>
          <a:stretch/>
        </p:blipFill>
        <p:spPr>
          <a:xfrm>
            <a:off x="4031457" y="4354116"/>
            <a:ext cx="351235" cy="351234"/>
          </a:xfrm>
          <a:prstGeom prst="rect">
            <a:avLst/>
          </a:prstGeom>
          <a:noFill/>
          <a:ln>
            <a:noFill/>
          </a:ln>
        </p:spPr>
      </p:pic>
      <p:pic>
        <p:nvPicPr>
          <p:cNvPr descr="MCj04348360000[1]" id="623" name="Google Shape;623;p89"/>
          <p:cNvPicPr preferRelativeResize="0"/>
          <p:nvPr/>
        </p:nvPicPr>
        <p:blipFill rotWithShape="1">
          <a:blip r:embed="rId3">
            <a:alphaModFix/>
          </a:blip>
          <a:srcRect b="0" l="0" r="0" t="0"/>
          <a:stretch/>
        </p:blipFill>
        <p:spPr>
          <a:xfrm>
            <a:off x="1251347" y="2950370"/>
            <a:ext cx="351234" cy="351235"/>
          </a:xfrm>
          <a:prstGeom prst="rect">
            <a:avLst/>
          </a:prstGeom>
          <a:noFill/>
          <a:ln>
            <a:noFill/>
          </a:ln>
        </p:spPr>
      </p:pic>
      <p:pic>
        <p:nvPicPr>
          <p:cNvPr descr="MCj04348360000[1]" id="624" name="Google Shape;624;p89"/>
          <p:cNvPicPr preferRelativeResize="0"/>
          <p:nvPr/>
        </p:nvPicPr>
        <p:blipFill rotWithShape="1">
          <a:blip r:embed="rId3">
            <a:alphaModFix/>
          </a:blip>
          <a:srcRect b="0" l="0" r="0" t="0"/>
          <a:stretch/>
        </p:blipFill>
        <p:spPr>
          <a:xfrm>
            <a:off x="1494235" y="3976688"/>
            <a:ext cx="351234" cy="351235"/>
          </a:xfrm>
          <a:prstGeom prst="rect">
            <a:avLst/>
          </a:prstGeom>
          <a:noFill/>
          <a:ln>
            <a:noFill/>
          </a:ln>
        </p:spPr>
      </p:pic>
      <p:pic>
        <p:nvPicPr>
          <p:cNvPr descr="MCj04348360000[1]" id="625" name="Google Shape;625;p89"/>
          <p:cNvPicPr preferRelativeResize="0"/>
          <p:nvPr/>
        </p:nvPicPr>
        <p:blipFill rotWithShape="1">
          <a:blip r:embed="rId3">
            <a:alphaModFix/>
          </a:blip>
          <a:srcRect b="0" l="0" r="0" t="0"/>
          <a:stretch/>
        </p:blipFill>
        <p:spPr>
          <a:xfrm>
            <a:off x="1251347" y="3220641"/>
            <a:ext cx="351234" cy="351234"/>
          </a:xfrm>
          <a:prstGeom prst="rect">
            <a:avLst/>
          </a:prstGeom>
          <a:noFill/>
          <a:ln>
            <a:noFill/>
          </a:ln>
        </p:spPr>
      </p:pic>
      <p:pic>
        <p:nvPicPr>
          <p:cNvPr descr="MCj04348360000[1]" id="626" name="Google Shape;626;p89"/>
          <p:cNvPicPr preferRelativeResize="0"/>
          <p:nvPr/>
        </p:nvPicPr>
        <p:blipFill rotWithShape="1">
          <a:blip r:embed="rId3">
            <a:alphaModFix/>
          </a:blip>
          <a:srcRect b="0" l="0" r="0" t="0"/>
          <a:stretch/>
        </p:blipFill>
        <p:spPr>
          <a:xfrm>
            <a:off x="1385888" y="4300538"/>
            <a:ext cx="351235" cy="351235"/>
          </a:xfrm>
          <a:prstGeom prst="rect">
            <a:avLst/>
          </a:prstGeom>
          <a:noFill/>
          <a:ln>
            <a:noFill/>
          </a:ln>
        </p:spPr>
      </p:pic>
      <p:pic>
        <p:nvPicPr>
          <p:cNvPr descr="MCj04348360000[1]" id="627" name="Google Shape;627;p89"/>
          <p:cNvPicPr preferRelativeResize="0"/>
          <p:nvPr/>
        </p:nvPicPr>
        <p:blipFill rotWithShape="1">
          <a:blip r:embed="rId3">
            <a:alphaModFix/>
          </a:blip>
          <a:srcRect b="0" l="0" r="0" t="0"/>
          <a:stretch/>
        </p:blipFill>
        <p:spPr>
          <a:xfrm>
            <a:off x="1251347" y="3759995"/>
            <a:ext cx="351234" cy="351235"/>
          </a:xfrm>
          <a:prstGeom prst="rect">
            <a:avLst/>
          </a:prstGeom>
          <a:noFill/>
          <a:ln>
            <a:noFill/>
          </a:ln>
        </p:spPr>
      </p:pic>
      <p:pic>
        <p:nvPicPr>
          <p:cNvPr descr="MCj04348360000[1]" id="628" name="Google Shape;628;p89"/>
          <p:cNvPicPr preferRelativeResize="0"/>
          <p:nvPr/>
        </p:nvPicPr>
        <p:blipFill rotWithShape="1">
          <a:blip r:embed="rId3">
            <a:alphaModFix/>
          </a:blip>
          <a:srcRect b="0" l="0" r="0" t="0"/>
          <a:stretch/>
        </p:blipFill>
        <p:spPr>
          <a:xfrm>
            <a:off x="1439466" y="3489722"/>
            <a:ext cx="351234" cy="351234"/>
          </a:xfrm>
          <a:prstGeom prst="rect">
            <a:avLst/>
          </a:prstGeom>
          <a:noFill/>
          <a:ln>
            <a:noFill/>
          </a:ln>
        </p:spPr>
      </p:pic>
      <p:pic>
        <p:nvPicPr>
          <p:cNvPr descr="MCj04348360000[1]" id="629" name="Google Shape;629;p89"/>
          <p:cNvPicPr preferRelativeResize="0"/>
          <p:nvPr/>
        </p:nvPicPr>
        <p:blipFill rotWithShape="1">
          <a:blip r:embed="rId3">
            <a:alphaModFix/>
          </a:blip>
          <a:srcRect b="0" l="0" r="0" t="0"/>
          <a:stretch/>
        </p:blipFill>
        <p:spPr>
          <a:xfrm>
            <a:off x="7649766" y="2193132"/>
            <a:ext cx="351234" cy="351235"/>
          </a:xfrm>
          <a:prstGeom prst="rect">
            <a:avLst/>
          </a:prstGeom>
          <a:noFill/>
          <a:ln>
            <a:noFill/>
          </a:ln>
        </p:spPr>
      </p:pic>
      <p:pic>
        <p:nvPicPr>
          <p:cNvPr descr="MCj04348360000[1]" id="630" name="Google Shape;630;p89"/>
          <p:cNvPicPr preferRelativeResize="0"/>
          <p:nvPr/>
        </p:nvPicPr>
        <p:blipFill rotWithShape="1">
          <a:blip r:embed="rId3">
            <a:alphaModFix/>
          </a:blip>
          <a:srcRect b="0" l="0" r="0" t="0"/>
          <a:stretch/>
        </p:blipFill>
        <p:spPr>
          <a:xfrm>
            <a:off x="7649766" y="3327797"/>
            <a:ext cx="351234" cy="351234"/>
          </a:xfrm>
          <a:prstGeom prst="rect">
            <a:avLst/>
          </a:prstGeom>
          <a:noFill/>
          <a:ln>
            <a:noFill/>
          </a:ln>
        </p:spPr>
      </p:pic>
      <p:pic>
        <p:nvPicPr>
          <p:cNvPr descr="MCj04348360000[1]" id="631" name="Google Shape;631;p89"/>
          <p:cNvPicPr preferRelativeResize="0"/>
          <p:nvPr/>
        </p:nvPicPr>
        <p:blipFill rotWithShape="1">
          <a:blip r:embed="rId3">
            <a:alphaModFix/>
          </a:blip>
          <a:srcRect b="0" l="0" r="0" t="0"/>
          <a:stretch/>
        </p:blipFill>
        <p:spPr>
          <a:xfrm>
            <a:off x="7649766" y="2463403"/>
            <a:ext cx="351234" cy="351234"/>
          </a:xfrm>
          <a:prstGeom prst="rect">
            <a:avLst/>
          </a:prstGeom>
          <a:noFill/>
          <a:ln>
            <a:noFill/>
          </a:ln>
        </p:spPr>
      </p:pic>
      <p:pic>
        <p:nvPicPr>
          <p:cNvPr descr="MCj04348360000[1]" id="632" name="Google Shape;632;p89"/>
          <p:cNvPicPr preferRelativeResize="0"/>
          <p:nvPr/>
        </p:nvPicPr>
        <p:blipFill rotWithShape="1">
          <a:blip r:embed="rId3">
            <a:alphaModFix/>
          </a:blip>
          <a:srcRect b="0" l="0" r="0" t="0"/>
          <a:stretch/>
        </p:blipFill>
        <p:spPr>
          <a:xfrm>
            <a:off x="7487841" y="3868341"/>
            <a:ext cx="351234" cy="351234"/>
          </a:xfrm>
          <a:prstGeom prst="rect">
            <a:avLst/>
          </a:prstGeom>
          <a:noFill/>
          <a:ln>
            <a:noFill/>
          </a:ln>
        </p:spPr>
      </p:pic>
      <p:pic>
        <p:nvPicPr>
          <p:cNvPr descr="MCj04348360000[1]" id="633" name="Google Shape;633;p89"/>
          <p:cNvPicPr preferRelativeResize="0"/>
          <p:nvPr/>
        </p:nvPicPr>
        <p:blipFill rotWithShape="1">
          <a:blip r:embed="rId3">
            <a:alphaModFix/>
          </a:blip>
          <a:srcRect b="0" l="0" r="0" t="0"/>
          <a:stretch/>
        </p:blipFill>
        <p:spPr>
          <a:xfrm>
            <a:off x="7649766" y="3002757"/>
            <a:ext cx="351234" cy="351235"/>
          </a:xfrm>
          <a:prstGeom prst="rect">
            <a:avLst/>
          </a:prstGeom>
          <a:noFill/>
          <a:ln>
            <a:noFill/>
          </a:ln>
        </p:spPr>
      </p:pic>
      <p:pic>
        <p:nvPicPr>
          <p:cNvPr descr="MCj04348360000[1]" id="634" name="Google Shape;634;p89"/>
          <p:cNvPicPr preferRelativeResize="0"/>
          <p:nvPr/>
        </p:nvPicPr>
        <p:blipFill rotWithShape="1">
          <a:blip r:embed="rId3">
            <a:alphaModFix/>
          </a:blip>
          <a:srcRect b="0" l="0" r="0" t="0"/>
          <a:stretch/>
        </p:blipFill>
        <p:spPr>
          <a:xfrm>
            <a:off x="7325916" y="3003947"/>
            <a:ext cx="351234" cy="3512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20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20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2000"/>
                                        <p:tgtEl>
                                          <p:spTgt spid="536"/>
                                        </p:tgtEl>
                                      </p:cBhvr>
                                    </p:animEffec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2000"/>
                                        <p:tgtEl>
                                          <p:spTgt spid="537"/>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20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20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20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2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2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20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20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2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2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2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2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2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20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2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2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2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20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20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2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20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20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2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2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2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2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20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2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2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2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2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2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2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20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2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2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20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2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20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20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20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20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20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20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20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2000"/>
                                        <p:tgtEl>
                                          <p:spTgt spid="585"/>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2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20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20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2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2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2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20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20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2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20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2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20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20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20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20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20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20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20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20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20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20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20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20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20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20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20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2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2000"/>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20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20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20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2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2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2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20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2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20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20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20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2000"/>
                                        <p:tgtEl>
                                          <p:spTgt spid="629"/>
                                        </p:tgtEl>
                                      </p:cBhvr>
                                    </p:animEffect>
                                  </p:childTnLst>
                                </p:cTn>
                              </p:par>
                              <p:par>
                                <p:cTn fill="hold" nodeType="with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20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20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20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20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20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